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2" r:id="rId7"/>
  </p:sldIdLst>
  <p:sldSz cx="18288000" cy="10287000"/>
  <p:notesSz cx="6858000" cy="9144000"/>
  <p:embeddedFontLst>
    <p:embeddedFont>
      <p:font typeface="Arial Bold" panose="020B0704020202020204" pitchFamily="34" charset="0"/>
      <p:regular r:id="rId9"/>
      <p:bold r:id="rId10"/>
    </p:embeddedFont>
    <p:embeddedFont>
      <p:font typeface="Arial Italics" panose="020B0604020202020204" charset="0"/>
      <p:regular r:id="rId11"/>
    </p:embeddedFont>
    <p:embeddedFont>
      <p:font typeface="Calibri" panose="020F0502020204030204" pitchFamily="34" charset="0"/>
      <p:regular r:id="rId12"/>
      <p:bold r:id="rId13"/>
      <p:italic r:id="rId14"/>
      <p:boldItalic r:id="rId15"/>
    </p:embeddedFont>
    <p:embeddedFont>
      <p:font typeface="Impact" panose="020B0806030902050204"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0934" autoAdjust="0"/>
  </p:normalViewPr>
  <p:slideViewPr>
    <p:cSldViewPr>
      <p:cViewPr varScale="1">
        <p:scale>
          <a:sx n="27" d="100"/>
          <a:sy n="27" d="100"/>
        </p:scale>
        <p:origin x="221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22879-2D9A-4C14-BD1B-359F2EB9EE85}" type="datetimeFigureOut">
              <a:rPr lang="en-US" smtClean="0"/>
              <a:t>8/17/2025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1C0A8-B8F6-48ED-A9C0-1A71317CAA47}" type="slidenum">
              <a:rPr lang="en-US" smtClean="0"/>
              <a:t>‹#›</a:t>
            </a:fld>
            <a:endParaRPr lang="en-US"/>
          </a:p>
        </p:txBody>
      </p:sp>
    </p:spTree>
    <p:extLst>
      <p:ext uri="{BB962C8B-B14F-4D97-AF65-F5344CB8AC3E}">
        <p14:creationId xmlns:p14="http://schemas.microsoft.com/office/powerpoint/2010/main" val="202966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1C0A8-B8F6-48ED-A9C0-1A71317CAA47}" type="slidenum">
              <a:rPr lang="en-US" smtClean="0"/>
              <a:t>1</a:t>
            </a:fld>
            <a:endParaRPr lang="en-US"/>
          </a:p>
        </p:txBody>
      </p:sp>
    </p:spTree>
    <p:extLst>
      <p:ext uri="{BB962C8B-B14F-4D97-AF65-F5344CB8AC3E}">
        <p14:creationId xmlns:p14="http://schemas.microsoft.com/office/powerpoint/2010/main" val="363912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Historical Context:  </a:t>
            </a:r>
            <a:r>
              <a:rPr lang="en-US" dirty="0"/>
              <a:t>Thirty years ago the World Conference on Special Needs Education in Salamanca centered discussions on the need for significant reforms in mainstream schools to be able to serve all children and youth (including those with special educational needs).  At the conclusion of the conference, it was determined that inclusive education must be integrated into overall educational and social policies in order to be effective. Hence, the “Salamanca Statement” </a:t>
            </a:r>
            <a:r>
              <a:rPr lang="en-US" i="1" dirty="0"/>
              <a:t>(which you see on this slide) </a:t>
            </a:r>
            <a:r>
              <a:rPr lang="en-US" dirty="0"/>
              <a:t>was created and exemplifies not only the elements of inclusive schools but also positive school cultures.  </a:t>
            </a:r>
          </a:p>
          <a:p>
            <a:endParaRPr lang="en-US" dirty="0"/>
          </a:p>
          <a:p>
            <a:endParaRPr lang="en-US" dirty="0"/>
          </a:p>
        </p:txBody>
      </p:sp>
      <p:sp>
        <p:nvSpPr>
          <p:cNvPr id="4" name="Slide Number Placeholder 3"/>
          <p:cNvSpPr>
            <a:spLocks noGrp="1"/>
          </p:cNvSpPr>
          <p:nvPr>
            <p:ph type="sldNum" sz="quarter" idx="5"/>
          </p:nvPr>
        </p:nvSpPr>
        <p:spPr/>
        <p:txBody>
          <a:bodyPr/>
          <a:lstStyle/>
          <a:p>
            <a:fld id="{A881C0A8-B8F6-48ED-A9C0-1A71317CAA47}" type="slidenum">
              <a:rPr lang="en-US" smtClean="0"/>
              <a:t>2</a:t>
            </a:fld>
            <a:endParaRPr lang="en-US"/>
          </a:p>
        </p:txBody>
      </p:sp>
    </p:spTree>
    <p:extLst>
      <p:ext uri="{BB962C8B-B14F-4D97-AF65-F5344CB8AC3E}">
        <p14:creationId xmlns:p14="http://schemas.microsoft.com/office/powerpoint/2010/main" val="186739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Practices:  </a:t>
            </a:r>
            <a:r>
              <a:rPr lang="en-US" dirty="0"/>
              <a:t>A positive school culture enhances academic achievement (Burdick-Will, 2013; Ramey, 2015).  A positive culture is noted as essential for student motivation (Eccles et al., 1993), well-being of children and youth (Ruus et al., 2007; Virtanen et al., 2009) and for improved school attendance (Gottfredson &amp; Gottfredson, 1989).  In addition, a positive school culture is associated with reduced school suspension rates (Lee et al, 2011), decreased substance use and improved mental health (LaRusso et al., 2008; Ruus et al., 2007), as well as declines in violent and aggressive behaviours (Karcher, 2002; Gregory et al., 2010). </a:t>
            </a:r>
          </a:p>
        </p:txBody>
      </p:sp>
      <p:sp>
        <p:nvSpPr>
          <p:cNvPr id="4" name="Slide Number Placeholder 3"/>
          <p:cNvSpPr>
            <a:spLocks noGrp="1"/>
          </p:cNvSpPr>
          <p:nvPr>
            <p:ph type="sldNum" sz="quarter" idx="5"/>
          </p:nvPr>
        </p:nvSpPr>
        <p:spPr/>
        <p:txBody>
          <a:bodyPr/>
          <a:lstStyle/>
          <a:p>
            <a:fld id="{A881C0A8-B8F6-48ED-A9C0-1A71317CAA47}" type="slidenum">
              <a:rPr lang="en-US" smtClean="0"/>
              <a:t>3</a:t>
            </a:fld>
            <a:endParaRPr lang="en-US"/>
          </a:p>
        </p:txBody>
      </p:sp>
    </p:spTree>
    <p:extLst>
      <p:ext uri="{BB962C8B-B14F-4D97-AF65-F5344CB8AC3E}">
        <p14:creationId xmlns:p14="http://schemas.microsoft.com/office/powerpoint/2010/main" val="246311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Current Trends: </a:t>
            </a:r>
            <a:r>
              <a:rPr lang="en-US" dirty="0"/>
              <a:t> In September 2024, however, school systems across the world continue to fall short of the notions outlined in the Salamanca Statement.  School systems continue to miss opportunities to establish positive cultures through inclusive design.  In fact segregated programming remains, often in the name of providing targeted supports to learners, with the justification that specialized or separate programs will ensure children get the support they need (as though they may not obtain that support in a more inclusive environment).  </a:t>
            </a:r>
          </a:p>
          <a:p>
            <a:endParaRPr lang="en-US" dirty="0"/>
          </a:p>
          <a:p>
            <a:r>
              <a:rPr lang="en-US" dirty="0"/>
              <a:t>A school district in Canada that I’ve been working with over the past six months, is one of these systems. They’ve reached out for assistance to engage in the change process to become more inclusive and accessible. I’ve partnered in a couple of projects with them – one assessing progress relating to equity, diversity, inclusion and intersectionality and another reviewing their school suspension data related to student behaviour.  I also research well-being of staff in the education sector and while my recent studies in this school district are not on wellbeing specifically, the nature of my work often intersects with this area.  As a result, insights related to well-being naturally emerge and are highlighted in my studies. </a:t>
            </a:r>
          </a:p>
          <a:p>
            <a:endParaRPr lang="en-US" dirty="0"/>
          </a:p>
        </p:txBody>
      </p:sp>
      <p:sp>
        <p:nvSpPr>
          <p:cNvPr id="4" name="Slide Number Placeholder 3"/>
          <p:cNvSpPr>
            <a:spLocks noGrp="1"/>
          </p:cNvSpPr>
          <p:nvPr>
            <p:ph type="sldNum" sz="quarter" idx="5"/>
          </p:nvPr>
        </p:nvSpPr>
        <p:spPr/>
        <p:txBody>
          <a:bodyPr/>
          <a:lstStyle/>
          <a:p>
            <a:fld id="{A881C0A8-B8F6-48ED-A9C0-1A71317CAA47}" type="slidenum">
              <a:rPr lang="en-US" smtClean="0"/>
              <a:t>4</a:t>
            </a:fld>
            <a:endParaRPr lang="en-US"/>
          </a:p>
        </p:txBody>
      </p:sp>
    </p:spTree>
    <p:extLst>
      <p:ext uri="{BB962C8B-B14F-4D97-AF65-F5344CB8AC3E}">
        <p14:creationId xmlns:p14="http://schemas.microsoft.com/office/powerpoint/2010/main" val="365082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Emerging Insights and Implications:  </a:t>
            </a:r>
            <a:r>
              <a:rPr lang="en-US" dirty="0"/>
              <a:t>The contents of this slide reveal the 7 vital elements identified in mixed-methods research studies recently completed in a large Canadian school district.  They point to key actions that should be taken to ensure a positive culture and inclusive school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lphaLcPeriod"/>
            </a:pPr>
            <a:r>
              <a:rPr lang="en-US" sz="1200" kern="1200" dirty="0">
                <a:solidFill>
                  <a:schemeClr val="tx1"/>
                </a:solidFill>
                <a:effectLst/>
                <a:latin typeface="+mn-lt"/>
                <a:ea typeface="+mn-ea"/>
                <a:cs typeface="+mn-cs"/>
              </a:rPr>
              <a:t>Unified Understanding and Application of Inclusive Practices: Establishing a shared understanding and consistent application of inclusive practices is essential for creating environments where      </a:t>
            </a:r>
          </a:p>
          <a:p>
            <a:pPr marL="0" indent="0">
              <a:buNone/>
            </a:pPr>
            <a:r>
              <a:rPr lang="en-US" sz="1200" kern="1200" dirty="0">
                <a:solidFill>
                  <a:schemeClr val="tx1"/>
                </a:solidFill>
                <a:effectLst/>
                <a:latin typeface="+mn-lt"/>
                <a:ea typeface="+mn-ea"/>
                <a:cs typeface="+mn-cs"/>
              </a:rPr>
              <a:t>      everyone feels valued and supported, ensuring cohesion across all levels.</a:t>
            </a:r>
          </a:p>
          <a:p>
            <a:r>
              <a:rPr lang="en-US" sz="1200" kern="1200" dirty="0">
                <a:solidFill>
                  <a:schemeClr val="tx1"/>
                </a:solidFill>
                <a:effectLst/>
                <a:latin typeface="+mn-lt"/>
                <a:ea typeface="+mn-ea"/>
                <a:cs typeface="+mn-cs"/>
              </a:rPr>
              <a:t> </a:t>
            </a:r>
          </a:p>
          <a:p>
            <a:pPr marL="228600" indent="-228600">
              <a:buAutoNum type="alphaLcPeriod" startAt="2"/>
            </a:pPr>
            <a:r>
              <a:rPr lang="en-US" sz="1200" kern="1200" dirty="0">
                <a:solidFill>
                  <a:schemeClr val="tx1"/>
                </a:solidFill>
                <a:effectLst/>
                <a:latin typeface="+mn-lt"/>
                <a:ea typeface="+mn-ea"/>
                <a:cs typeface="+mn-cs"/>
              </a:rPr>
              <a:t>Equity in Resource Distribution: Ensuring fair and equitable distribution of resources is critical to addressing disparities and providing all individuals with the tools and opportunities they need </a:t>
            </a:r>
          </a:p>
          <a:p>
            <a:pPr marL="0" indent="0">
              <a:buNone/>
            </a:pPr>
            <a:r>
              <a:rPr lang="en-US" sz="1200" kern="1200" dirty="0">
                <a:solidFill>
                  <a:schemeClr val="tx1"/>
                </a:solidFill>
                <a:effectLst/>
                <a:latin typeface="+mn-lt"/>
                <a:ea typeface="+mn-ea"/>
                <a:cs typeface="+mn-cs"/>
              </a:rPr>
              <a:t>      to succeed.</a:t>
            </a:r>
          </a:p>
          <a:p>
            <a:r>
              <a:rPr lang="en-US" sz="1200" kern="1200" dirty="0">
                <a:solidFill>
                  <a:schemeClr val="tx1"/>
                </a:solidFill>
                <a:effectLst/>
                <a:latin typeface="+mn-lt"/>
                <a:ea typeface="+mn-ea"/>
                <a:cs typeface="+mn-cs"/>
              </a:rPr>
              <a:t> </a:t>
            </a:r>
          </a:p>
          <a:p>
            <a:pPr marL="228600" indent="-228600">
              <a:buAutoNum type="alphaLcPeriod" startAt="3"/>
            </a:pPr>
            <a:r>
              <a:rPr lang="en-US" sz="1200" kern="1200" dirty="0">
                <a:solidFill>
                  <a:schemeClr val="tx1"/>
                </a:solidFill>
                <a:effectLst/>
                <a:latin typeface="+mn-lt"/>
                <a:ea typeface="+mn-ea"/>
                <a:cs typeface="+mn-cs"/>
              </a:rPr>
              <a:t>Enhanced Support for Diverse Learners: Tailored support systems for diverse learners are necessary to meet their unique needs and promote their academic and personal growth, fostering a     </a:t>
            </a:r>
          </a:p>
          <a:p>
            <a:pPr marL="0" indent="0">
              <a:buNone/>
            </a:pPr>
            <a:r>
              <a:rPr lang="en-US" sz="1200" kern="1200" dirty="0">
                <a:solidFill>
                  <a:schemeClr val="tx1"/>
                </a:solidFill>
                <a:effectLst/>
                <a:latin typeface="+mn-lt"/>
                <a:ea typeface="+mn-ea"/>
                <a:cs typeface="+mn-cs"/>
              </a:rPr>
              <a:t>      more inclusive and responsive educational environment (and professional learning for teachers to ensure that they can successfully deliver this support).</a:t>
            </a:r>
          </a:p>
          <a:p>
            <a:r>
              <a:rPr lang="en-US" sz="1200" kern="1200" dirty="0">
                <a:solidFill>
                  <a:schemeClr val="tx1"/>
                </a:solidFill>
                <a:effectLst/>
                <a:latin typeface="+mn-lt"/>
                <a:ea typeface="+mn-ea"/>
                <a:cs typeface="+mn-cs"/>
              </a:rPr>
              <a:t> </a:t>
            </a:r>
          </a:p>
          <a:p>
            <a:pPr marL="228600" indent="-228600">
              <a:buAutoNum type="alphaLcPeriod" startAt="4"/>
            </a:pPr>
            <a:r>
              <a:rPr lang="en-US" sz="1200" kern="1200" dirty="0">
                <a:solidFill>
                  <a:schemeClr val="tx1"/>
                </a:solidFill>
                <a:effectLst/>
                <a:latin typeface="+mn-lt"/>
                <a:ea typeface="+mn-ea"/>
                <a:cs typeface="+mn-cs"/>
              </a:rPr>
              <a:t>Strengthened Initiatives for Mental Health and Well-Being: Expanding and strengthening organizational initiatives that focus on mental health and well-being is crucial to creating a supportive atmosphere that nurtures the holistic development of all.  </a:t>
            </a:r>
          </a:p>
          <a:p>
            <a:pPr marL="228600" indent="-228600">
              <a:buAutoNum type="alphaLcPeriod" startAt="4"/>
            </a:pPr>
            <a:endParaRPr lang="en-US" sz="1200" kern="1200" dirty="0">
              <a:solidFill>
                <a:schemeClr val="tx1"/>
              </a:solidFill>
              <a:effectLst/>
              <a:latin typeface="+mn-lt"/>
              <a:ea typeface="+mn-ea"/>
              <a:cs typeface="+mn-cs"/>
            </a:endParaRPr>
          </a:p>
          <a:p>
            <a:pPr marL="228600" indent="-228600">
              <a:buAutoNum type="alphaLcPeriod" startAt="4"/>
            </a:pPr>
            <a:r>
              <a:rPr lang="en-US" sz="1200" kern="1200" dirty="0">
                <a:solidFill>
                  <a:schemeClr val="tx1"/>
                </a:solidFill>
                <a:effectLst/>
                <a:latin typeface="+mn-lt"/>
                <a:ea typeface="+mn-ea"/>
                <a:cs typeface="+mn-cs"/>
              </a:rPr>
              <a:t>Increased Community Involvement and Engagement: Greater community involvement and engagement are key to building strong, collaborative relationships that enhance the relevance and impact of decision making.</a:t>
            </a:r>
          </a:p>
          <a:p>
            <a:pPr marL="0" indent="0">
              <a:buNone/>
            </a:pPr>
            <a:r>
              <a:rPr lang="en-US" sz="1200" kern="1200" dirty="0">
                <a:solidFill>
                  <a:schemeClr val="tx1"/>
                </a:solidFill>
                <a:effectLst/>
                <a:latin typeface="+mn-lt"/>
                <a:ea typeface="+mn-ea"/>
                <a:cs typeface="+mn-cs"/>
              </a:rPr>
              <a:t> </a:t>
            </a:r>
          </a:p>
          <a:p>
            <a:pPr marL="228600" indent="-228600">
              <a:buAutoNum type="alphaLcPeriod" startAt="6"/>
            </a:pPr>
            <a:r>
              <a:rPr lang="en-US" sz="1200" kern="1200" dirty="0">
                <a:solidFill>
                  <a:schemeClr val="tx1"/>
                </a:solidFill>
                <a:effectLst/>
                <a:latin typeface="+mn-lt"/>
                <a:ea typeface="+mn-ea"/>
                <a:cs typeface="+mn-cs"/>
              </a:rPr>
              <a:t>Cultural Competency and Staff Representation: Promoting cultural competency and increasing staff representation are vital for ensuring that diverse perspectives are respected and reflected in decision-making, contributing to a more inclusive organizational cultures.</a:t>
            </a:r>
          </a:p>
          <a:p>
            <a:r>
              <a:rPr lang="en-US" sz="1200" kern="1200" dirty="0">
                <a:solidFill>
                  <a:schemeClr val="tx1"/>
                </a:solidFill>
                <a:effectLst/>
                <a:latin typeface="+mn-lt"/>
                <a:ea typeface="+mn-ea"/>
                <a:cs typeface="+mn-cs"/>
              </a:rPr>
              <a:t> </a:t>
            </a:r>
          </a:p>
          <a:p>
            <a:pPr marL="228600" indent="-228600">
              <a:buAutoNum type="alphaLcPeriod" startAt="7"/>
            </a:pPr>
            <a:r>
              <a:rPr lang="en-US" sz="1200" kern="1200" dirty="0">
                <a:solidFill>
                  <a:schemeClr val="tx1"/>
                </a:solidFill>
                <a:effectLst/>
                <a:latin typeface="+mn-lt"/>
                <a:ea typeface="+mn-ea"/>
                <a:cs typeface="+mn-cs"/>
              </a:rPr>
              <a:t>Leadership Capacity for Equity, Diversity, and Inclusion: Developing leadership capacity in equity, diversity, and inclusion is essential for leading meaningful change and embedding these </a:t>
            </a:r>
          </a:p>
          <a:p>
            <a:pPr marL="0" indent="0">
              <a:buNone/>
            </a:pPr>
            <a:r>
              <a:rPr lang="en-US" sz="1200" kern="1200" dirty="0">
                <a:solidFill>
                  <a:schemeClr val="tx1"/>
                </a:solidFill>
                <a:effectLst/>
                <a:latin typeface="+mn-lt"/>
                <a:ea typeface="+mn-ea"/>
                <a:cs typeface="+mn-cs"/>
              </a:rPr>
              <a:t>      principles into the core values, policies and practices of .</a:t>
            </a:r>
          </a:p>
          <a:p>
            <a:endParaRPr lang="en-US" dirty="0"/>
          </a:p>
        </p:txBody>
      </p:sp>
      <p:sp>
        <p:nvSpPr>
          <p:cNvPr id="4" name="Slide Number Placeholder 3"/>
          <p:cNvSpPr>
            <a:spLocks noGrp="1"/>
          </p:cNvSpPr>
          <p:nvPr>
            <p:ph type="sldNum" sz="quarter" idx="5"/>
          </p:nvPr>
        </p:nvSpPr>
        <p:spPr/>
        <p:txBody>
          <a:bodyPr/>
          <a:lstStyle/>
          <a:p>
            <a:fld id="{A881C0A8-B8F6-48ED-A9C0-1A71317CAA47}" type="slidenum">
              <a:rPr lang="en-US" smtClean="0"/>
              <a:t>5</a:t>
            </a:fld>
            <a:endParaRPr lang="en-US"/>
          </a:p>
        </p:txBody>
      </p:sp>
    </p:spTree>
    <p:extLst>
      <p:ext uri="{BB962C8B-B14F-4D97-AF65-F5344CB8AC3E}">
        <p14:creationId xmlns:p14="http://schemas.microsoft.com/office/powerpoint/2010/main" val="207762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Future Directions: </a:t>
            </a:r>
            <a:r>
              <a:rPr lang="en-US" b="0" dirty="0"/>
              <a:t>The following future directions are identified for consideration based on findings revealed in research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dirty="0"/>
              <a:t>Research on Emerging Topics – Further study is required on the effectiveness of inclusive practices, particularly in diverse and underserved communities, to refine and improve approaches in different contexts;  incorporate interdisciplinary approaches and adopt research methods that address current gaps or challenges.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dirty="0"/>
              <a:t>Policy Development -  Advocate for policies that mandate regular review and updating of inclusive practices, ensuring alignment with contemporary educational need; ensure that policies are based on evidence from research;  work toward outlining strategies that translate research findings into actionable outcomes; emphasize the importance of working closely with community partners to ensure relevance. </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dirty="0"/>
              <a:t>Sustaining Change – Invest in leadership development focused on equity, diversity, inclusion and intersectionality, to build capacity for sustained implementation of inclusive policies and practices; efforts should bring about meaningful, transformative change;  discuss plans to scale successful initiatives or interventions and continuously monitor and refine strategies to ensure </a:t>
            </a:r>
            <a:r>
              <a:rPr lang="en-US"/>
              <a:t>long-term success.  </a:t>
            </a:r>
            <a:endParaRPr lang="en-US" dirty="0"/>
          </a:p>
        </p:txBody>
      </p:sp>
      <p:sp>
        <p:nvSpPr>
          <p:cNvPr id="4" name="Slide Number Placeholder 3"/>
          <p:cNvSpPr>
            <a:spLocks noGrp="1"/>
          </p:cNvSpPr>
          <p:nvPr>
            <p:ph type="sldNum" sz="quarter" idx="5"/>
          </p:nvPr>
        </p:nvSpPr>
        <p:spPr/>
        <p:txBody>
          <a:bodyPr/>
          <a:lstStyle/>
          <a:p>
            <a:fld id="{A881C0A8-B8F6-48ED-A9C0-1A71317CAA47}" type="slidenum">
              <a:rPr lang="en-US" smtClean="0"/>
              <a:t>6</a:t>
            </a:fld>
            <a:endParaRPr lang="en-US"/>
          </a:p>
        </p:txBody>
      </p:sp>
    </p:spTree>
    <p:extLst>
      <p:ext uri="{BB962C8B-B14F-4D97-AF65-F5344CB8AC3E}">
        <p14:creationId xmlns:p14="http://schemas.microsoft.com/office/powerpoint/2010/main" val="136100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hyperlink" Target="mailto:l.eblietrudel@uwinnipeg.ca"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84730" y="8621933"/>
            <a:ext cx="5090795" cy="901957"/>
            <a:chOff x="0" y="0"/>
            <a:chExt cx="6787727" cy="1202609"/>
          </a:xfrm>
        </p:grpSpPr>
        <p:sp>
          <p:nvSpPr>
            <p:cNvPr id="3" name="Freeform 3"/>
            <p:cNvSpPr/>
            <p:nvPr/>
          </p:nvSpPr>
          <p:spPr>
            <a:xfrm>
              <a:off x="5659602" y="0"/>
              <a:ext cx="1128125" cy="1202609"/>
            </a:xfrm>
            <a:custGeom>
              <a:avLst/>
              <a:gdLst/>
              <a:ahLst/>
              <a:cxnLst/>
              <a:rect l="l" t="t" r="r" b="b"/>
              <a:pathLst>
                <a:path w="1128125" h="1202609">
                  <a:moveTo>
                    <a:pt x="0" y="0"/>
                  </a:moveTo>
                  <a:lnTo>
                    <a:pt x="1128125" y="0"/>
                  </a:lnTo>
                  <a:lnTo>
                    <a:pt x="1128125" y="1202609"/>
                  </a:lnTo>
                  <a:lnTo>
                    <a:pt x="0" y="1202609"/>
                  </a:lnTo>
                  <a:lnTo>
                    <a:pt x="0" y="0"/>
                  </a:lnTo>
                  <a:close/>
                </a:path>
              </a:pathLst>
            </a:custGeom>
            <a:blipFill>
              <a:blip r:embed="rId3"/>
              <a:stretch>
                <a:fillRect l="-9795" t="-7690" r="-11166" b="-5779"/>
              </a:stretch>
            </a:blipFill>
          </p:spPr>
          <p:txBody>
            <a:bodyPr/>
            <a:lstStyle/>
            <a:p>
              <a:endParaRPr lang="it-IT"/>
            </a:p>
          </p:txBody>
        </p:sp>
        <p:sp>
          <p:nvSpPr>
            <p:cNvPr id="4" name="Freeform 4"/>
            <p:cNvSpPr/>
            <p:nvPr/>
          </p:nvSpPr>
          <p:spPr>
            <a:xfrm>
              <a:off x="2792772" y="0"/>
              <a:ext cx="2617389" cy="1202609"/>
            </a:xfrm>
            <a:custGeom>
              <a:avLst/>
              <a:gdLst/>
              <a:ahLst/>
              <a:cxnLst/>
              <a:rect l="l" t="t" r="r" b="b"/>
              <a:pathLst>
                <a:path w="2617389" h="1202609">
                  <a:moveTo>
                    <a:pt x="0" y="0"/>
                  </a:moveTo>
                  <a:lnTo>
                    <a:pt x="2617389" y="0"/>
                  </a:lnTo>
                  <a:lnTo>
                    <a:pt x="2617389" y="1202609"/>
                  </a:lnTo>
                  <a:lnTo>
                    <a:pt x="0" y="1202609"/>
                  </a:lnTo>
                  <a:lnTo>
                    <a:pt x="0" y="0"/>
                  </a:lnTo>
                  <a:close/>
                </a:path>
              </a:pathLst>
            </a:custGeom>
            <a:blipFill>
              <a:blip r:embed="rId4"/>
              <a:stretch>
                <a:fillRect t="-53402" b="-64240"/>
              </a:stretch>
            </a:blipFill>
          </p:spPr>
          <p:txBody>
            <a:bodyPr/>
            <a:lstStyle/>
            <a:p>
              <a:endParaRPr lang="it-IT"/>
            </a:p>
          </p:txBody>
        </p:sp>
        <p:sp>
          <p:nvSpPr>
            <p:cNvPr id="5" name="Freeform 5"/>
            <p:cNvSpPr/>
            <p:nvPr/>
          </p:nvSpPr>
          <p:spPr>
            <a:xfrm>
              <a:off x="0" y="0"/>
              <a:ext cx="2440494" cy="1202609"/>
            </a:xfrm>
            <a:custGeom>
              <a:avLst/>
              <a:gdLst/>
              <a:ahLst/>
              <a:cxnLst/>
              <a:rect l="l" t="t" r="r" b="b"/>
              <a:pathLst>
                <a:path w="2440494" h="1202609">
                  <a:moveTo>
                    <a:pt x="0" y="0"/>
                  </a:moveTo>
                  <a:lnTo>
                    <a:pt x="2440494" y="0"/>
                  </a:lnTo>
                  <a:lnTo>
                    <a:pt x="2440494" y="1202609"/>
                  </a:lnTo>
                  <a:lnTo>
                    <a:pt x="0" y="1202609"/>
                  </a:lnTo>
                  <a:lnTo>
                    <a:pt x="0" y="0"/>
                  </a:lnTo>
                  <a:close/>
                </a:path>
              </a:pathLst>
            </a:custGeom>
            <a:blipFill>
              <a:blip r:embed="rId5"/>
              <a:stretch>
                <a:fillRect l="-6424" r="-6424"/>
              </a:stretch>
            </a:blipFill>
          </p:spPr>
          <p:txBody>
            <a:bodyPr/>
            <a:lstStyle/>
            <a:p>
              <a:endParaRPr lang="it-IT"/>
            </a:p>
          </p:txBody>
        </p:sp>
      </p:grpSp>
      <p:sp>
        <p:nvSpPr>
          <p:cNvPr id="6" name="Freeform 6"/>
          <p:cNvSpPr>
            <a:spLocks noGrp="1" noRot="1" noMove="1" noResize="1" noEditPoints="1" noAdjustHandles="1" noChangeArrowheads="1" noChangeShapeType="1"/>
          </p:cNvSpPr>
          <p:nvPr/>
        </p:nvSpPr>
        <p:spPr>
          <a:xfrm>
            <a:off x="15951669" y="834776"/>
            <a:ext cx="1823856" cy="2113662"/>
          </a:xfrm>
          <a:custGeom>
            <a:avLst/>
            <a:gdLst/>
            <a:ahLst/>
            <a:cxnLst/>
            <a:rect l="l" t="t" r="r" b="b"/>
            <a:pathLst>
              <a:path w="1823856" h="2113662">
                <a:moveTo>
                  <a:pt x="0" y="0"/>
                </a:moveTo>
                <a:lnTo>
                  <a:pt x="1823856" y="0"/>
                </a:lnTo>
                <a:lnTo>
                  <a:pt x="1823856" y="2113662"/>
                </a:lnTo>
                <a:lnTo>
                  <a:pt x="0" y="2113662"/>
                </a:lnTo>
                <a:lnTo>
                  <a:pt x="0" y="0"/>
                </a:lnTo>
                <a:close/>
              </a:path>
            </a:pathLst>
          </a:custGeom>
          <a:blipFill>
            <a:blip r:embed="rId6"/>
            <a:stretch>
              <a:fillRect l="-44946" t="-67985" r="-45377" b="-62510"/>
            </a:stretch>
          </a:blipFill>
        </p:spPr>
        <p:txBody>
          <a:bodyPr/>
          <a:lstStyle/>
          <a:p>
            <a:endParaRPr lang="it-IT"/>
          </a:p>
        </p:txBody>
      </p:sp>
      <p:sp>
        <p:nvSpPr>
          <p:cNvPr id="7" name="Freeform 7"/>
          <p:cNvSpPr/>
          <p:nvPr/>
        </p:nvSpPr>
        <p:spPr>
          <a:xfrm>
            <a:off x="2052649" y="1028700"/>
            <a:ext cx="1738653" cy="1196439"/>
          </a:xfrm>
          <a:custGeom>
            <a:avLst/>
            <a:gdLst/>
            <a:ahLst/>
            <a:cxnLst/>
            <a:rect l="l" t="t" r="r" b="b"/>
            <a:pathLst>
              <a:path w="1738653" h="1196439">
                <a:moveTo>
                  <a:pt x="0" y="0"/>
                </a:moveTo>
                <a:lnTo>
                  <a:pt x="1738653" y="0"/>
                </a:lnTo>
                <a:lnTo>
                  <a:pt x="1738653" y="1196439"/>
                </a:lnTo>
                <a:lnTo>
                  <a:pt x="0" y="1196439"/>
                </a:lnTo>
                <a:lnTo>
                  <a:pt x="0" y="0"/>
                </a:lnTo>
                <a:close/>
              </a:path>
            </a:pathLst>
          </a:custGeom>
          <a:blipFill>
            <a:blip r:embed="rId7"/>
            <a:stretch>
              <a:fillRect l="-29258" t="-2186" b="-3471"/>
            </a:stretch>
          </a:blipFill>
        </p:spPr>
        <p:txBody>
          <a:bodyPr/>
          <a:lstStyle/>
          <a:p>
            <a:endParaRPr lang="it-IT" dirty="0"/>
          </a:p>
        </p:txBody>
      </p:sp>
      <p:sp>
        <p:nvSpPr>
          <p:cNvPr id="8" name="TextBox 8"/>
          <p:cNvSpPr txBox="1"/>
          <p:nvPr/>
        </p:nvSpPr>
        <p:spPr>
          <a:xfrm>
            <a:off x="822502" y="6767663"/>
            <a:ext cx="17261089" cy="1495218"/>
          </a:xfrm>
          <a:prstGeom prst="rect">
            <a:avLst/>
          </a:prstGeom>
        </p:spPr>
        <p:txBody>
          <a:bodyPr wrap="square" lIns="0" tIns="0" rIns="0" bIns="0" rtlCol="0" anchor="t">
            <a:spAutoFit/>
          </a:bodyPr>
          <a:lstStyle/>
          <a:p>
            <a:pPr algn="ctr">
              <a:lnSpc>
                <a:spcPts val="6055"/>
              </a:lnSpc>
              <a:spcBef>
                <a:spcPct val="0"/>
              </a:spcBef>
            </a:pPr>
            <a:r>
              <a:rPr lang="en-US" sz="3600" dirty="0">
                <a:solidFill>
                  <a:srgbClr val="28707E"/>
                </a:solidFill>
                <a:latin typeface="Arial Bold"/>
                <a:ea typeface="Arial Bold"/>
                <a:cs typeface="Arial Bold"/>
                <a:sym typeface="Arial Bold"/>
              </a:rPr>
              <a:t>Roundtable 2:Creating A Positive School Culture</a:t>
            </a:r>
          </a:p>
          <a:p>
            <a:pPr algn="ctr">
              <a:lnSpc>
                <a:spcPts val="6055"/>
              </a:lnSpc>
              <a:spcBef>
                <a:spcPct val="0"/>
              </a:spcBef>
            </a:pPr>
            <a:r>
              <a:rPr lang="en-US" sz="3600" dirty="0">
                <a:solidFill>
                  <a:srgbClr val="28707E"/>
                </a:solidFill>
                <a:latin typeface="Arial Bold"/>
                <a:ea typeface="Arial Bold"/>
                <a:cs typeface="Arial Bold"/>
                <a:sym typeface="Arial Bold"/>
              </a:rPr>
              <a:t>A Systems Change Perspective  </a:t>
            </a:r>
            <a:endParaRPr lang="en-US" sz="4325" dirty="0">
              <a:solidFill>
                <a:srgbClr val="28707E"/>
              </a:solidFill>
              <a:latin typeface="Arial Bold"/>
              <a:ea typeface="Arial Bold"/>
              <a:cs typeface="Arial Bold"/>
              <a:sym typeface="Arial Bold"/>
            </a:endParaRPr>
          </a:p>
        </p:txBody>
      </p:sp>
      <p:sp>
        <p:nvSpPr>
          <p:cNvPr id="9" name="Freeform 9"/>
          <p:cNvSpPr>
            <a:spLocks noGrp="1" noRot="1" noMove="1" noResize="1" noEditPoints="1" noAdjustHandles="1" noChangeArrowheads="1" noChangeShapeType="1"/>
          </p:cNvSpPr>
          <p:nvPr/>
        </p:nvSpPr>
        <p:spPr>
          <a:xfrm>
            <a:off x="518862" y="1028700"/>
            <a:ext cx="1231477" cy="1231477"/>
          </a:xfrm>
          <a:custGeom>
            <a:avLst/>
            <a:gdLst/>
            <a:ahLst/>
            <a:cxnLst/>
            <a:rect l="l" t="t" r="r" b="b"/>
            <a:pathLst>
              <a:path w="1231477" h="1231477">
                <a:moveTo>
                  <a:pt x="0" y="0"/>
                </a:moveTo>
                <a:lnTo>
                  <a:pt x="1231477" y="0"/>
                </a:lnTo>
                <a:lnTo>
                  <a:pt x="1231477" y="1231477"/>
                </a:lnTo>
                <a:lnTo>
                  <a:pt x="0" y="1231477"/>
                </a:lnTo>
                <a:lnTo>
                  <a:pt x="0" y="0"/>
                </a:lnTo>
                <a:close/>
              </a:path>
            </a:pathLst>
          </a:custGeom>
          <a:blipFill>
            <a:blip r:embed="rId8"/>
            <a:stretch>
              <a:fillRect/>
            </a:stretch>
          </a:blipFill>
        </p:spPr>
        <p:txBody>
          <a:bodyPr/>
          <a:lstStyle/>
          <a:p>
            <a:endParaRPr lang="it-IT"/>
          </a:p>
        </p:txBody>
      </p:sp>
      <p:sp>
        <p:nvSpPr>
          <p:cNvPr id="10" name="TextBox 10"/>
          <p:cNvSpPr txBox="1"/>
          <p:nvPr/>
        </p:nvSpPr>
        <p:spPr>
          <a:xfrm>
            <a:off x="13377533" y="8150120"/>
            <a:ext cx="3775714" cy="419785"/>
          </a:xfrm>
          <a:prstGeom prst="rect">
            <a:avLst/>
          </a:prstGeom>
        </p:spPr>
        <p:txBody>
          <a:bodyPr lIns="0" tIns="0" rIns="0" bIns="0" rtlCol="0" anchor="t">
            <a:spAutoFit/>
          </a:bodyPr>
          <a:lstStyle/>
          <a:p>
            <a:pPr algn="ctr">
              <a:lnSpc>
                <a:spcPts val="3112"/>
              </a:lnSpc>
              <a:spcBef>
                <a:spcPct val="0"/>
              </a:spcBef>
            </a:pPr>
            <a:r>
              <a:rPr lang="en-US" sz="2223">
                <a:solidFill>
                  <a:srgbClr val="773477"/>
                </a:solidFill>
                <a:latin typeface="Arial Bold"/>
                <a:ea typeface="Arial Bold"/>
                <a:cs typeface="Arial Bold"/>
                <a:sym typeface="Arial Bold"/>
              </a:rPr>
              <a:t>Under the patronage of</a:t>
            </a:r>
          </a:p>
        </p:txBody>
      </p:sp>
      <p:sp>
        <p:nvSpPr>
          <p:cNvPr id="11" name="TextBox 11"/>
          <p:cNvSpPr txBox="1">
            <a:spLocks noGrp="1" noRot="1" noMove="1" noResize="1" noEditPoints="1" noAdjustHandles="1" noChangeArrowheads="1" noChangeShapeType="1"/>
          </p:cNvSpPr>
          <p:nvPr/>
        </p:nvSpPr>
        <p:spPr>
          <a:xfrm>
            <a:off x="0" y="3950951"/>
            <a:ext cx="18505482" cy="680414"/>
          </a:xfrm>
          <a:prstGeom prst="rect">
            <a:avLst/>
          </a:prstGeom>
        </p:spPr>
        <p:txBody>
          <a:bodyPr lIns="0" tIns="0" rIns="0" bIns="0" rtlCol="0" anchor="t">
            <a:spAutoFit/>
          </a:bodyPr>
          <a:lstStyle/>
          <a:p>
            <a:pPr marL="0" lvl="0" indent="0" algn="ctr">
              <a:lnSpc>
                <a:spcPts val="5021"/>
              </a:lnSpc>
              <a:spcBef>
                <a:spcPct val="0"/>
              </a:spcBef>
            </a:pPr>
            <a:r>
              <a:rPr lang="en-US" sz="3587" dirty="0">
                <a:solidFill>
                  <a:srgbClr val="C11057"/>
                </a:solidFill>
                <a:latin typeface="Impact"/>
                <a:ea typeface="Impact"/>
                <a:cs typeface="Impact"/>
                <a:sym typeface="Impact"/>
              </a:rPr>
              <a:t>“</a:t>
            </a:r>
            <a:r>
              <a:rPr lang="en-US" sz="3587" u="none" strike="noStrike" dirty="0">
                <a:solidFill>
                  <a:srgbClr val="C11057"/>
                </a:solidFill>
                <a:latin typeface="Impact"/>
                <a:ea typeface="Impact"/>
                <a:cs typeface="Impact"/>
                <a:sym typeface="Impact"/>
              </a:rPr>
              <a:t>REIMAGINING AND EMPOWERING SCHOOLS TO INCLUDE ALL: FROM DREAM TO REALITY”</a:t>
            </a:r>
          </a:p>
        </p:txBody>
      </p:sp>
      <p:sp>
        <p:nvSpPr>
          <p:cNvPr id="12" name="TextBox 12"/>
          <p:cNvSpPr txBox="1"/>
          <p:nvPr/>
        </p:nvSpPr>
        <p:spPr>
          <a:xfrm>
            <a:off x="202180" y="8207800"/>
            <a:ext cx="4693048" cy="1393689"/>
          </a:xfrm>
          <a:prstGeom prst="rect">
            <a:avLst/>
          </a:prstGeom>
        </p:spPr>
        <p:txBody>
          <a:bodyPr wrap="square" lIns="0" tIns="0" rIns="0" bIns="0" rtlCol="0" anchor="t">
            <a:spAutoFit/>
          </a:bodyPr>
          <a:lstStyle/>
          <a:p>
            <a:pPr algn="ctr">
              <a:lnSpc>
                <a:spcPts val="4104"/>
              </a:lnSpc>
              <a:spcBef>
                <a:spcPct val="0"/>
              </a:spcBef>
            </a:pPr>
            <a:r>
              <a:rPr lang="en-US" sz="2931" dirty="0">
                <a:solidFill>
                  <a:srgbClr val="773477"/>
                </a:solidFill>
                <a:latin typeface="Arial Bold"/>
                <a:ea typeface="Arial Bold"/>
                <a:cs typeface="Arial Bold"/>
                <a:sym typeface="Arial Bold"/>
              </a:rPr>
              <a:t>5th-6th September 2024  </a:t>
            </a:r>
          </a:p>
          <a:p>
            <a:pPr algn="ctr">
              <a:lnSpc>
                <a:spcPts val="3283"/>
              </a:lnSpc>
              <a:spcBef>
                <a:spcPct val="0"/>
              </a:spcBef>
            </a:pPr>
            <a:r>
              <a:rPr lang="en-US" sz="2345" dirty="0">
                <a:solidFill>
                  <a:srgbClr val="773477"/>
                </a:solidFill>
                <a:latin typeface="Arial Bold"/>
                <a:ea typeface="Arial Bold"/>
                <a:cs typeface="Arial Bold"/>
                <a:sym typeface="Arial Bold"/>
              </a:rPr>
              <a:t>University of Salerno, Italy</a:t>
            </a:r>
          </a:p>
          <a:p>
            <a:pPr algn="ctr">
              <a:lnSpc>
                <a:spcPts val="3283"/>
              </a:lnSpc>
              <a:spcBef>
                <a:spcPct val="0"/>
              </a:spcBef>
            </a:pPr>
            <a:r>
              <a:rPr lang="en-US" sz="2345" dirty="0">
                <a:solidFill>
                  <a:srgbClr val="773477"/>
                </a:solidFill>
                <a:latin typeface="Arial Bold"/>
                <a:ea typeface="Arial Bold"/>
                <a:cs typeface="Arial Bold"/>
                <a:sym typeface="Arial Bold"/>
              </a:rPr>
              <a:t>Teatro di Ateneo F. Alison</a:t>
            </a:r>
          </a:p>
        </p:txBody>
      </p:sp>
      <p:grpSp>
        <p:nvGrpSpPr>
          <p:cNvPr id="13" name="Group 13"/>
          <p:cNvGrpSpPr/>
          <p:nvPr/>
        </p:nvGrpSpPr>
        <p:grpSpPr>
          <a:xfrm>
            <a:off x="405695" y="187761"/>
            <a:ext cx="17476611" cy="284272"/>
            <a:chOff x="0" y="0"/>
            <a:chExt cx="23302148" cy="379029"/>
          </a:xfrm>
        </p:grpSpPr>
        <p:sp>
          <p:nvSpPr>
            <p:cNvPr id="14" name="Freeform 14"/>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9"/>
              <a:stretch>
                <a:fillRect/>
              </a:stretch>
            </a:blipFill>
          </p:spPr>
          <p:txBody>
            <a:bodyPr/>
            <a:lstStyle/>
            <a:p>
              <a:endParaRPr lang="it-IT"/>
            </a:p>
          </p:txBody>
        </p:sp>
        <p:sp>
          <p:nvSpPr>
            <p:cNvPr id="15" name="Freeform 15"/>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9"/>
              <a:stretch>
                <a:fillRect/>
              </a:stretch>
            </a:blipFill>
          </p:spPr>
          <p:txBody>
            <a:bodyPr/>
            <a:lstStyle/>
            <a:p>
              <a:endParaRPr lang="it-IT" dirty="0"/>
            </a:p>
          </p:txBody>
        </p:sp>
      </p:grpSp>
      <p:sp>
        <p:nvSpPr>
          <p:cNvPr id="16" name="TextBox 16"/>
          <p:cNvSpPr txBox="1">
            <a:spLocks noGrp="1" noRot="1" noMove="1" noResize="1" noEditPoints="1" noAdjustHandles="1" noChangeArrowheads="1" noChangeShapeType="1"/>
          </p:cNvSpPr>
          <p:nvPr/>
        </p:nvSpPr>
        <p:spPr>
          <a:xfrm>
            <a:off x="5705695" y="1975869"/>
            <a:ext cx="6979035" cy="1327785"/>
          </a:xfrm>
          <a:prstGeom prst="rect">
            <a:avLst/>
          </a:prstGeom>
        </p:spPr>
        <p:txBody>
          <a:bodyPr lIns="0" tIns="0" rIns="0" bIns="0" rtlCol="0" anchor="t">
            <a:spAutoFit/>
          </a:bodyPr>
          <a:lstStyle/>
          <a:p>
            <a:pPr algn="ctr">
              <a:lnSpc>
                <a:spcPts val="5040"/>
              </a:lnSpc>
            </a:pPr>
            <a:r>
              <a:rPr lang="en-US" sz="3600" dirty="0">
                <a:solidFill>
                  <a:srgbClr val="C11057"/>
                </a:solidFill>
                <a:latin typeface="Impact"/>
                <a:ea typeface="Impact"/>
                <a:cs typeface="Impact"/>
                <a:sym typeface="Impact"/>
              </a:rPr>
              <a:t>Consortium of Inclusive Teacher</a:t>
            </a:r>
          </a:p>
          <a:p>
            <a:pPr marL="0" lvl="0" indent="0" algn="ctr">
              <a:lnSpc>
                <a:spcPts val="5040"/>
              </a:lnSpc>
              <a:spcBef>
                <a:spcPct val="0"/>
              </a:spcBef>
            </a:pPr>
            <a:r>
              <a:rPr lang="en-US" sz="3600" dirty="0">
                <a:solidFill>
                  <a:srgbClr val="C11057"/>
                </a:solidFill>
                <a:latin typeface="Impact"/>
                <a:ea typeface="Impact"/>
                <a:cs typeface="Impact"/>
                <a:sym typeface="Impact"/>
              </a:rPr>
              <a:t> Education and Development (C.I.T.E.D.)</a:t>
            </a:r>
          </a:p>
        </p:txBody>
      </p:sp>
      <p:grpSp>
        <p:nvGrpSpPr>
          <p:cNvPr id="17" name="Group 17"/>
          <p:cNvGrpSpPr/>
          <p:nvPr/>
        </p:nvGrpSpPr>
        <p:grpSpPr>
          <a:xfrm>
            <a:off x="5280123" y="619207"/>
            <a:ext cx="8039189" cy="1025231"/>
            <a:chOff x="0" y="-216432"/>
            <a:chExt cx="10718919" cy="1366975"/>
          </a:xfrm>
        </p:grpSpPr>
        <p:sp>
          <p:nvSpPr>
            <p:cNvPr id="18" name="TextBox 18"/>
            <p:cNvSpPr txBox="1"/>
            <p:nvPr/>
          </p:nvSpPr>
          <p:spPr>
            <a:xfrm>
              <a:off x="0" y="-7700"/>
              <a:ext cx="10718919" cy="1158243"/>
            </a:xfrm>
            <a:prstGeom prst="rect">
              <a:avLst/>
            </a:prstGeom>
          </p:spPr>
          <p:txBody>
            <a:bodyPr lIns="0" tIns="0" rIns="0" bIns="0" rtlCol="0" anchor="t">
              <a:spAutoFit/>
            </a:bodyPr>
            <a:lstStyle/>
            <a:p>
              <a:pPr marL="0" lvl="0" indent="0" algn="ctr">
                <a:lnSpc>
                  <a:spcPts val="6719"/>
                </a:lnSpc>
                <a:spcBef>
                  <a:spcPct val="0"/>
                </a:spcBef>
              </a:pPr>
              <a:r>
                <a:rPr lang="en-US" sz="4799" dirty="0">
                  <a:solidFill>
                    <a:srgbClr val="C11057"/>
                  </a:solidFill>
                  <a:latin typeface="Impact"/>
                  <a:ea typeface="Impact"/>
                  <a:cs typeface="Impact"/>
                  <a:sym typeface="Impact"/>
                </a:rPr>
                <a:t>3    </a:t>
              </a:r>
              <a:r>
                <a:rPr lang="en-US" sz="4799" u="none" strike="noStrike" dirty="0">
                  <a:solidFill>
                    <a:srgbClr val="C11057"/>
                  </a:solidFill>
                  <a:latin typeface="Impact"/>
                  <a:ea typeface="Impact"/>
                  <a:cs typeface="Impact"/>
                  <a:sym typeface="Impact"/>
                </a:rPr>
                <a:t>International Conference</a:t>
              </a:r>
            </a:p>
          </p:txBody>
        </p:sp>
        <p:sp>
          <p:nvSpPr>
            <p:cNvPr id="19" name="TextBox 19"/>
            <p:cNvSpPr txBox="1"/>
            <p:nvPr/>
          </p:nvSpPr>
          <p:spPr>
            <a:xfrm>
              <a:off x="928133" y="-216432"/>
              <a:ext cx="882649" cy="764754"/>
            </a:xfrm>
            <a:prstGeom prst="rect">
              <a:avLst/>
            </a:prstGeom>
          </p:spPr>
          <p:txBody>
            <a:bodyPr lIns="0" tIns="0" rIns="0" bIns="0" rtlCol="0" anchor="t">
              <a:spAutoFit/>
            </a:bodyPr>
            <a:lstStyle/>
            <a:p>
              <a:pPr algn="ctr">
                <a:lnSpc>
                  <a:spcPts val="4479"/>
                </a:lnSpc>
                <a:spcBef>
                  <a:spcPct val="0"/>
                </a:spcBef>
              </a:pPr>
              <a:r>
                <a:rPr lang="en-US" sz="3199" dirty="0" err="1">
                  <a:solidFill>
                    <a:srgbClr val="C11057"/>
                  </a:solidFill>
                  <a:latin typeface="Impact"/>
                  <a:ea typeface="Impact"/>
                  <a:cs typeface="Impact"/>
                  <a:sym typeface="Impact"/>
                </a:rPr>
                <a:t>rd</a:t>
              </a:r>
              <a:endParaRPr lang="en-US" sz="3199" dirty="0">
                <a:solidFill>
                  <a:srgbClr val="C11057"/>
                </a:solidFill>
                <a:latin typeface="Impact"/>
                <a:ea typeface="Impact"/>
                <a:cs typeface="Impact"/>
                <a:sym typeface="Impact"/>
              </a:endParaRPr>
            </a:p>
          </p:txBody>
        </p:sp>
      </p:grpSp>
      <p:grpSp>
        <p:nvGrpSpPr>
          <p:cNvPr id="20" name="Group 20"/>
          <p:cNvGrpSpPr/>
          <p:nvPr/>
        </p:nvGrpSpPr>
        <p:grpSpPr>
          <a:xfrm>
            <a:off x="514435" y="9744817"/>
            <a:ext cx="17476611" cy="284272"/>
            <a:chOff x="0" y="0"/>
            <a:chExt cx="23302148" cy="379029"/>
          </a:xfrm>
        </p:grpSpPr>
        <p:sp>
          <p:nvSpPr>
            <p:cNvPr id="21" name="Freeform 21"/>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9"/>
              <a:stretch>
                <a:fillRect/>
              </a:stretch>
            </a:blipFill>
          </p:spPr>
          <p:txBody>
            <a:bodyPr/>
            <a:lstStyle/>
            <a:p>
              <a:endParaRPr lang="it-IT"/>
            </a:p>
          </p:txBody>
        </p:sp>
        <p:sp>
          <p:nvSpPr>
            <p:cNvPr id="22" name="Freeform 22"/>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9"/>
              <a:stretch>
                <a:fillRect/>
              </a:stretch>
            </a:blipFill>
          </p:spPr>
          <p:txBody>
            <a:bodyPr/>
            <a:lstStyle/>
            <a:p>
              <a:endParaRPr lang="it-IT"/>
            </a:p>
          </p:txBody>
        </p:sp>
      </p:grpSp>
      <p:sp>
        <p:nvSpPr>
          <p:cNvPr id="24" name="TextBox 24"/>
          <p:cNvSpPr txBox="1"/>
          <p:nvPr/>
        </p:nvSpPr>
        <p:spPr>
          <a:xfrm>
            <a:off x="914400" y="5214390"/>
            <a:ext cx="15468600" cy="1520929"/>
          </a:xfrm>
          <a:prstGeom prst="rect">
            <a:avLst/>
          </a:prstGeom>
        </p:spPr>
        <p:txBody>
          <a:bodyPr wrap="square" lIns="0" tIns="0" rIns="0" bIns="0" rtlCol="0" anchor="t">
            <a:spAutoFit/>
          </a:bodyPr>
          <a:lstStyle/>
          <a:p>
            <a:pPr>
              <a:lnSpc>
                <a:spcPts val="6055"/>
              </a:lnSpc>
            </a:pPr>
            <a:r>
              <a:rPr lang="en-US" sz="4325" dirty="0">
                <a:solidFill>
                  <a:srgbClr val="28707E"/>
                </a:solidFill>
                <a:latin typeface="Arial Bold"/>
                <a:ea typeface="Arial Bold"/>
                <a:cs typeface="Arial Bold"/>
                <a:sym typeface="Arial Bold"/>
              </a:rPr>
              <a:t>Lesley Eblie Trudel, PhD - </a:t>
            </a:r>
            <a:r>
              <a:rPr lang="en-US" sz="4325" dirty="0">
                <a:solidFill>
                  <a:srgbClr val="28707E"/>
                </a:solidFill>
                <a:latin typeface="Arial Bold"/>
                <a:ea typeface="Arial Bold"/>
                <a:cs typeface="Arial Bold"/>
                <a:sym typeface="Arial Bold"/>
                <a:hlinkClick r:id="rId10"/>
              </a:rPr>
              <a:t>l.eblietrudel@uwinnipeg.ca</a:t>
            </a:r>
            <a:endParaRPr lang="en-US" sz="4325" dirty="0">
              <a:solidFill>
                <a:srgbClr val="28707E"/>
              </a:solidFill>
              <a:latin typeface="Arial Bold"/>
              <a:ea typeface="Arial Bold"/>
              <a:cs typeface="Arial Bold"/>
              <a:sym typeface="Arial Bold"/>
            </a:endParaRPr>
          </a:p>
          <a:p>
            <a:pPr>
              <a:lnSpc>
                <a:spcPts val="6055"/>
              </a:lnSpc>
              <a:spcBef>
                <a:spcPct val="0"/>
              </a:spcBef>
            </a:pPr>
            <a:r>
              <a:rPr lang="en-US" sz="4325" dirty="0">
                <a:solidFill>
                  <a:srgbClr val="28707E"/>
                </a:solidFill>
                <a:latin typeface="Arial Italics"/>
                <a:ea typeface="Arial Italics"/>
                <a:cs typeface="Arial Italics"/>
                <a:sym typeface="Arial Italics"/>
              </a:rPr>
              <a:t>University of Winnipeg - CANADA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439233" y="8356717"/>
            <a:ext cx="1443072" cy="1672372"/>
          </a:xfrm>
          <a:custGeom>
            <a:avLst/>
            <a:gdLst/>
            <a:ahLst/>
            <a:cxnLst/>
            <a:rect l="l" t="t" r="r" b="b"/>
            <a:pathLst>
              <a:path w="1443072" h="1672372">
                <a:moveTo>
                  <a:pt x="0" y="0"/>
                </a:moveTo>
                <a:lnTo>
                  <a:pt x="1443072" y="0"/>
                </a:lnTo>
                <a:lnTo>
                  <a:pt x="1443072" y="1672372"/>
                </a:lnTo>
                <a:lnTo>
                  <a:pt x="0" y="1672372"/>
                </a:lnTo>
                <a:lnTo>
                  <a:pt x="0" y="0"/>
                </a:lnTo>
                <a:close/>
              </a:path>
            </a:pathLst>
          </a:custGeom>
          <a:blipFill>
            <a:blip r:embed="rId3"/>
            <a:stretch>
              <a:fillRect l="-44946" t="-67985" r="-45377" b="-62510"/>
            </a:stretch>
          </a:blipFill>
        </p:spPr>
        <p:txBody>
          <a:bodyPr/>
          <a:lstStyle/>
          <a:p>
            <a:endParaRPr lang="it-IT"/>
          </a:p>
        </p:txBody>
      </p:sp>
      <p:grpSp>
        <p:nvGrpSpPr>
          <p:cNvPr id="3" name="Group 3"/>
          <p:cNvGrpSpPr>
            <a:grpSpLocks noGrp="1" noUngrp="1" noRot="1" noMove="1" noResize="1"/>
          </p:cNvGrpSpPr>
          <p:nvPr/>
        </p:nvGrpSpPr>
        <p:grpSpPr>
          <a:xfrm>
            <a:off x="405695" y="187761"/>
            <a:ext cx="17476611" cy="284272"/>
            <a:chOff x="0" y="0"/>
            <a:chExt cx="23302148" cy="379029"/>
          </a:xfrm>
        </p:grpSpPr>
        <p:sp>
          <p:nvSpPr>
            <p:cNvPr id="4" name="Freeform 4"/>
            <p:cNvSpPr>
              <a:spLocks noGrp="1" noRot="1" noMove="1" noResize="1" noEditPoints="1" noAdjustHandles="1" noChangeArrowheads="1" noChangeShapeType="1"/>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sp>
          <p:nvSpPr>
            <p:cNvPr id="5" name="Freeform 5"/>
            <p:cNvSpPr>
              <a:spLocks noGrp="1" noRot="1" noMove="1" noResize="1" noEditPoints="1" noAdjustHandles="1" noChangeArrowheads="1" noChangeShapeType="1"/>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grpSp>
      <p:sp>
        <p:nvSpPr>
          <p:cNvPr id="6" name="Freeform 6"/>
          <p:cNvSpPr>
            <a:spLocks noGrp="1" noRot="1" noMove="1" noResize="1" noEditPoints="1" noAdjustHandles="1" noChangeArrowheads="1" noChangeShapeType="1"/>
          </p:cNvSpPr>
          <p:nvPr/>
        </p:nvSpPr>
        <p:spPr>
          <a:xfrm>
            <a:off x="514435" y="9744817"/>
            <a:ext cx="8636098" cy="284272"/>
          </a:xfrm>
          <a:custGeom>
            <a:avLst/>
            <a:gdLst/>
            <a:ahLst/>
            <a:cxnLst/>
            <a:rect l="l" t="t" r="r" b="b"/>
            <a:pathLst>
              <a:path w="8636098" h="284272">
                <a:moveTo>
                  <a:pt x="0" y="0"/>
                </a:moveTo>
                <a:lnTo>
                  <a:pt x="8636099" y="0"/>
                </a:lnTo>
                <a:lnTo>
                  <a:pt x="8636099" y="284272"/>
                </a:lnTo>
                <a:lnTo>
                  <a:pt x="0" y="284272"/>
                </a:lnTo>
                <a:lnTo>
                  <a:pt x="0" y="0"/>
                </a:lnTo>
                <a:close/>
              </a:path>
            </a:pathLst>
          </a:custGeom>
          <a:blipFill>
            <a:blip r:embed="rId4"/>
            <a:stretch>
              <a:fillRect/>
            </a:stretch>
          </a:blipFill>
        </p:spPr>
        <p:txBody>
          <a:bodyPr/>
          <a:lstStyle/>
          <a:p>
            <a:endParaRPr lang="it-IT"/>
          </a:p>
        </p:txBody>
      </p:sp>
      <p:sp>
        <p:nvSpPr>
          <p:cNvPr id="7" name="Freeform 7"/>
          <p:cNvSpPr>
            <a:spLocks noGrp="1" noRot="1" noMove="1" noResize="1" noEditPoints="1" noAdjustHandles="1" noChangeArrowheads="1" noChangeShapeType="1"/>
          </p:cNvSpPr>
          <p:nvPr/>
        </p:nvSpPr>
        <p:spPr>
          <a:xfrm>
            <a:off x="9354948" y="9744817"/>
            <a:ext cx="6503718" cy="257337"/>
          </a:xfrm>
          <a:custGeom>
            <a:avLst/>
            <a:gdLst/>
            <a:ahLst/>
            <a:cxnLst/>
            <a:rect l="l" t="t" r="r" b="b"/>
            <a:pathLst>
              <a:path w="6503718" h="257337">
                <a:moveTo>
                  <a:pt x="0" y="0"/>
                </a:moveTo>
                <a:lnTo>
                  <a:pt x="6503718" y="0"/>
                </a:lnTo>
                <a:lnTo>
                  <a:pt x="6503718" y="257338"/>
                </a:lnTo>
                <a:lnTo>
                  <a:pt x="0" y="257338"/>
                </a:lnTo>
                <a:lnTo>
                  <a:pt x="0" y="0"/>
                </a:lnTo>
                <a:close/>
              </a:path>
            </a:pathLst>
          </a:custGeom>
          <a:blipFill>
            <a:blip r:embed="rId4"/>
            <a:stretch>
              <a:fillRect r="-32787" b="-10466"/>
            </a:stretch>
          </a:blipFill>
        </p:spPr>
        <p:txBody>
          <a:bodyPr/>
          <a:lstStyle/>
          <a:p>
            <a:endParaRPr lang="it-IT"/>
          </a:p>
        </p:txBody>
      </p:sp>
      <p:sp>
        <p:nvSpPr>
          <p:cNvPr id="9" name="CasellaDiTesto 8">
            <a:extLst>
              <a:ext uri="{FF2B5EF4-FFF2-40B4-BE49-F238E27FC236}">
                <a16:creationId xmlns:a16="http://schemas.microsoft.com/office/drawing/2014/main" id="{3E112B8C-60F8-2D7E-4C84-87952F059DDC}"/>
              </a:ext>
            </a:extLst>
          </p:cNvPr>
          <p:cNvSpPr txBox="1"/>
          <p:nvPr/>
        </p:nvSpPr>
        <p:spPr>
          <a:xfrm>
            <a:off x="744348" y="3538918"/>
            <a:ext cx="17221200" cy="4934684"/>
          </a:xfrm>
          <a:prstGeom prst="rect">
            <a:avLst/>
          </a:prstGeom>
          <a:noFill/>
        </p:spPr>
        <p:txBody>
          <a:bodyPr wrap="square">
            <a:spAutoFit/>
          </a:bodyPr>
          <a:lstStyle/>
          <a:p>
            <a:pPr>
              <a:spcAft>
                <a:spcPts val="800"/>
              </a:spcAft>
            </a:pPr>
            <a:r>
              <a:rPr lang="en-US" sz="4400" dirty="0">
                <a:solidFill>
                  <a:srgbClr val="222222"/>
                </a:solidFill>
                <a:highlight>
                  <a:srgbClr val="FFFFFF"/>
                </a:highlight>
                <a:latin typeface="Arial" panose="020B0604020202020204" pitchFamily="34" charset="0"/>
                <a:cs typeface="Arial" panose="020B0604020202020204" pitchFamily="34" charset="0"/>
              </a:rPr>
              <a:t>“R</a:t>
            </a:r>
            <a:r>
              <a:rPr lang="en-US" sz="4400" b="0" i="0" dirty="0">
                <a:solidFill>
                  <a:srgbClr val="222222"/>
                </a:solidFill>
                <a:effectLst/>
                <a:highlight>
                  <a:srgbClr val="FFFFFF"/>
                </a:highlight>
                <a:latin typeface="Arial" panose="020B0604020202020204" pitchFamily="34" charset="0"/>
                <a:cs typeface="Arial" panose="020B0604020202020204" pitchFamily="34" charset="0"/>
              </a:rPr>
              <a:t>egular schools with (an) inclusive orientation are the most effective means of combating discriminatory attitudes, creating welcoming communities, building an inclusive society and achieving education for all;  moreover, they provide an effective education to the majority of children and improve the efficiency and ultimately the cost-effectiveness of the entire education system</a:t>
            </a:r>
            <a:r>
              <a:rPr lang="en-US" sz="4400" dirty="0">
                <a:solidFill>
                  <a:srgbClr val="222222"/>
                </a:solidFill>
                <a:highlight>
                  <a:srgbClr val="FFFFFF"/>
                </a:highlight>
                <a:latin typeface="Arial" panose="020B0604020202020204" pitchFamily="34" charset="0"/>
                <a:cs typeface="Arial" panose="020B0604020202020204" pitchFamily="34" charset="0"/>
              </a:rPr>
              <a:t>.”    </a:t>
            </a:r>
          </a:p>
          <a:p>
            <a:pPr>
              <a:spcAft>
                <a:spcPts val="800"/>
              </a:spcAft>
            </a:pPr>
            <a:r>
              <a:rPr lang="en-US" sz="4400" dirty="0">
                <a:solidFill>
                  <a:srgbClr val="222222"/>
                </a:solidFill>
                <a:highlight>
                  <a:srgbClr val="FFFFFF"/>
                </a:highlight>
                <a:latin typeface="Arial" panose="020B0604020202020204" pitchFamily="34" charset="0"/>
                <a:cs typeface="Arial" panose="020B0604020202020204" pitchFamily="34" charset="0"/>
              </a:rPr>
              <a:t>                                                                               </a:t>
            </a:r>
            <a:r>
              <a:rPr lang="en-US" sz="2800" dirty="0">
                <a:solidFill>
                  <a:srgbClr val="222222"/>
                </a:solidFill>
                <a:highlight>
                  <a:srgbClr val="FFFFFF"/>
                </a:highlight>
                <a:latin typeface="Arial" panose="020B0604020202020204" pitchFamily="34" charset="0"/>
                <a:cs typeface="Arial" panose="020B0604020202020204" pitchFamily="34" charset="0"/>
              </a:rPr>
              <a:t>(UNESCO, 1994, p. ix)</a:t>
            </a:r>
            <a:r>
              <a:rPr lang="en-US" sz="2800" b="0" i="0" dirty="0">
                <a:solidFill>
                  <a:srgbClr val="222222"/>
                </a:solidFill>
                <a:effectLst/>
                <a:highlight>
                  <a:srgbClr val="FFFFFF"/>
                </a:highlight>
                <a:latin typeface="Arial" panose="020B0604020202020204" pitchFamily="34" charset="0"/>
                <a:cs typeface="Arial" panose="020B0604020202020204" pitchFamily="34" charset="0"/>
              </a:rPr>
              <a:t>                  </a:t>
            </a:r>
          </a:p>
        </p:txBody>
      </p:sp>
      <p:sp>
        <p:nvSpPr>
          <p:cNvPr id="10" name="Titolo 9">
            <a:extLst>
              <a:ext uri="{FF2B5EF4-FFF2-40B4-BE49-F238E27FC236}">
                <a16:creationId xmlns:a16="http://schemas.microsoft.com/office/drawing/2014/main" id="{AE9BF8B9-4A1E-2C60-6828-43C86FEB76BC}"/>
              </a:ext>
            </a:extLst>
          </p:cNvPr>
          <p:cNvSpPr>
            <a:spLocks noGrp="1"/>
          </p:cNvSpPr>
          <p:nvPr>
            <p:ph type="title"/>
          </p:nvPr>
        </p:nvSpPr>
        <p:spPr>
          <a:xfrm>
            <a:off x="514435" y="925903"/>
            <a:ext cx="15165911" cy="2448532"/>
          </a:xfrm>
        </p:spPr>
        <p:txBody>
          <a:bodyPr>
            <a:normAutofit/>
          </a:bodyPr>
          <a:lstStyle/>
          <a:p>
            <a:r>
              <a:rPr lang="it-IT" b="1" i="1" dirty="0">
                <a:latin typeface="Arial" panose="020B0604020202020204" pitchFamily="34" charset="0"/>
                <a:cs typeface="Arial" panose="020B0604020202020204" pitchFamily="34" charset="0"/>
              </a:rPr>
              <a:t>          Positive Culture and Inclusive Schools </a:t>
            </a:r>
            <a:br>
              <a:rPr lang="it-IT" b="1" i="1" dirty="0">
                <a:latin typeface="Arial" panose="020B0604020202020204" pitchFamily="34" charset="0"/>
                <a:cs typeface="Arial" panose="020B0604020202020204" pitchFamily="34" charset="0"/>
              </a:rPr>
            </a:br>
            <a:r>
              <a:rPr lang="it-IT" b="1" i="1" dirty="0">
                <a:latin typeface="Arial" panose="020B0604020202020204" pitchFamily="34" charset="0"/>
                <a:cs typeface="Arial" panose="020B0604020202020204" pitchFamily="34" charset="0"/>
              </a:rPr>
              <a:t>      </a:t>
            </a:r>
            <a:r>
              <a:rPr lang="it-IT" b="1" i="1" dirty="0">
                <a:solidFill>
                  <a:srgbClr val="FF0000"/>
                </a:solidFill>
                <a:latin typeface="Arial" panose="020B0604020202020204" pitchFamily="34" charset="0"/>
                <a:cs typeface="Arial" panose="020B0604020202020204" pitchFamily="34" charset="0"/>
              </a:rPr>
              <a:t>Historical Context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439233" y="8356717"/>
            <a:ext cx="1443072" cy="1672372"/>
          </a:xfrm>
          <a:custGeom>
            <a:avLst/>
            <a:gdLst/>
            <a:ahLst/>
            <a:cxnLst/>
            <a:rect l="l" t="t" r="r" b="b"/>
            <a:pathLst>
              <a:path w="1443072" h="1672372">
                <a:moveTo>
                  <a:pt x="0" y="0"/>
                </a:moveTo>
                <a:lnTo>
                  <a:pt x="1443072" y="0"/>
                </a:lnTo>
                <a:lnTo>
                  <a:pt x="1443072" y="1672372"/>
                </a:lnTo>
                <a:lnTo>
                  <a:pt x="0" y="1672372"/>
                </a:lnTo>
                <a:lnTo>
                  <a:pt x="0" y="0"/>
                </a:lnTo>
                <a:close/>
              </a:path>
            </a:pathLst>
          </a:custGeom>
          <a:blipFill>
            <a:blip r:embed="rId3"/>
            <a:stretch>
              <a:fillRect l="-44946" t="-67985" r="-45377" b="-62510"/>
            </a:stretch>
          </a:blipFill>
        </p:spPr>
        <p:txBody>
          <a:bodyPr/>
          <a:lstStyle/>
          <a:p>
            <a:endParaRPr lang="it-IT"/>
          </a:p>
        </p:txBody>
      </p:sp>
      <p:grpSp>
        <p:nvGrpSpPr>
          <p:cNvPr id="3" name="Group 3"/>
          <p:cNvGrpSpPr>
            <a:grpSpLocks noGrp="1" noUngrp="1" noRot="1" noMove="1" noResize="1"/>
          </p:cNvGrpSpPr>
          <p:nvPr/>
        </p:nvGrpSpPr>
        <p:grpSpPr>
          <a:xfrm>
            <a:off x="405695" y="187761"/>
            <a:ext cx="17476611" cy="284272"/>
            <a:chOff x="0" y="0"/>
            <a:chExt cx="23302148" cy="379029"/>
          </a:xfrm>
        </p:grpSpPr>
        <p:sp>
          <p:nvSpPr>
            <p:cNvPr id="4" name="Freeform 4"/>
            <p:cNvSpPr>
              <a:spLocks noGrp="1" noRot="1" noMove="1" noResize="1" noEditPoints="1" noAdjustHandles="1" noChangeArrowheads="1" noChangeShapeType="1"/>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sp>
          <p:nvSpPr>
            <p:cNvPr id="5" name="Freeform 5"/>
            <p:cNvSpPr>
              <a:spLocks noGrp="1" noRot="1" noMove="1" noResize="1" noEditPoints="1" noAdjustHandles="1" noChangeArrowheads="1" noChangeShapeType="1"/>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grpSp>
      <p:sp>
        <p:nvSpPr>
          <p:cNvPr id="6" name="Freeform 6"/>
          <p:cNvSpPr>
            <a:spLocks noGrp="1" noRot="1" noMove="1" noResize="1" noEditPoints="1" noAdjustHandles="1" noChangeArrowheads="1" noChangeShapeType="1"/>
          </p:cNvSpPr>
          <p:nvPr/>
        </p:nvSpPr>
        <p:spPr>
          <a:xfrm>
            <a:off x="514435" y="9744817"/>
            <a:ext cx="8636098" cy="284272"/>
          </a:xfrm>
          <a:custGeom>
            <a:avLst/>
            <a:gdLst/>
            <a:ahLst/>
            <a:cxnLst/>
            <a:rect l="l" t="t" r="r" b="b"/>
            <a:pathLst>
              <a:path w="8636098" h="284272">
                <a:moveTo>
                  <a:pt x="0" y="0"/>
                </a:moveTo>
                <a:lnTo>
                  <a:pt x="8636099" y="0"/>
                </a:lnTo>
                <a:lnTo>
                  <a:pt x="8636099" y="284272"/>
                </a:lnTo>
                <a:lnTo>
                  <a:pt x="0" y="284272"/>
                </a:lnTo>
                <a:lnTo>
                  <a:pt x="0" y="0"/>
                </a:lnTo>
                <a:close/>
              </a:path>
            </a:pathLst>
          </a:custGeom>
          <a:blipFill>
            <a:blip r:embed="rId4"/>
            <a:stretch>
              <a:fillRect/>
            </a:stretch>
          </a:blipFill>
        </p:spPr>
        <p:txBody>
          <a:bodyPr/>
          <a:lstStyle/>
          <a:p>
            <a:endParaRPr lang="it-IT"/>
          </a:p>
        </p:txBody>
      </p:sp>
      <p:sp>
        <p:nvSpPr>
          <p:cNvPr id="7" name="Freeform 7"/>
          <p:cNvSpPr>
            <a:spLocks noGrp="1" noRot="1" noMove="1" noResize="1" noEditPoints="1" noAdjustHandles="1" noChangeArrowheads="1" noChangeShapeType="1"/>
          </p:cNvSpPr>
          <p:nvPr/>
        </p:nvSpPr>
        <p:spPr>
          <a:xfrm>
            <a:off x="9354948" y="9744817"/>
            <a:ext cx="6503718" cy="257337"/>
          </a:xfrm>
          <a:custGeom>
            <a:avLst/>
            <a:gdLst/>
            <a:ahLst/>
            <a:cxnLst/>
            <a:rect l="l" t="t" r="r" b="b"/>
            <a:pathLst>
              <a:path w="6503718" h="257337">
                <a:moveTo>
                  <a:pt x="0" y="0"/>
                </a:moveTo>
                <a:lnTo>
                  <a:pt x="6503718" y="0"/>
                </a:lnTo>
                <a:lnTo>
                  <a:pt x="6503718" y="257338"/>
                </a:lnTo>
                <a:lnTo>
                  <a:pt x="0" y="257338"/>
                </a:lnTo>
                <a:lnTo>
                  <a:pt x="0" y="0"/>
                </a:lnTo>
                <a:close/>
              </a:path>
            </a:pathLst>
          </a:custGeom>
          <a:blipFill>
            <a:blip r:embed="rId4"/>
            <a:stretch>
              <a:fillRect r="-32787" b="-10466"/>
            </a:stretch>
          </a:blipFill>
        </p:spPr>
        <p:txBody>
          <a:bodyPr/>
          <a:lstStyle/>
          <a:p>
            <a:endParaRPr lang="it-IT"/>
          </a:p>
        </p:txBody>
      </p:sp>
      <p:sp>
        <p:nvSpPr>
          <p:cNvPr id="10" name="Titolo 9">
            <a:extLst>
              <a:ext uri="{FF2B5EF4-FFF2-40B4-BE49-F238E27FC236}">
                <a16:creationId xmlns:a16="http://schemas.microsoft.com/office/drawing/2014/main" id="{AE9BF8B9-4A1E-2C60-6828-43C86FEB76BC}"/>
              </a:ext>
            </a:extLst>
          </p:cNvPr>
          <p:cNvSpPr>
            <a:spLocks noGrp="1"/>
          </p:cNvSpPr>
          <p:nvPr>
            <p:ph type="title"/>
          </p:nvPr>
        </p:nvSpPr>
        <p:spPr>
          <a:xfrm>
            <a:off x="514436" y="5143500"/>
            <a:ext cx="17773564" cy="3032242"/>
          </a:xfrm>
        </p:spPr>
        <p:txBody>
          <a:bodyPr>
            <a:normAutofit fontScale="90000"/>
          </a:bodyPr>
          <a:lstStyle/>
          <a:p>
            <a:pPr lvl="0" algn="l">
              <a:spcBef>
                <a:spcPts val="0"/>
              </a:spcBef>
              <a:defRPr/>
            </a:pPr>
            <a:r>
              <a:rPr lang="it-IT" b="1" i="1" dirty="0">
                <a:latin typeface="Arial" panose="020B0604020202020204" pitchFamily="34" charset="0"/>
                <a:cs typeface="Arial" panose="020B0604020202020204" pitchFamily="34" charset="0"/>
              </a:rPr>
              <a:t>           </a:t>
            </a:r>
            <a:r>
              <a:rPr lang="it-IT" sz="4900" b="1" i="1" dirty="0">
                <a:latin typeface="Arial" panose="020B0604020202020204" pitchFamily="34" charset="0"/>
                <a:cs typeface="Arial" panose="020B0604020202020204" pitchFamily="34" charset="0"/>
              </a:rPr>
              <a:t>Positive School Culture and Inclusive Schools</a:t>
            </a:r>
            <a:br>
              <a:rPr lang="it-IT" sz="4900" b="1" i="1" dirty="0">
                <a:latin typeface="Arial" panose="020B0604020202020204" pitchFamily="34" charset="0"/>
                <a:cs typeface="Arial" panose="020B0604020202020204" pitchFamily="34" charset="0"/>
              </a:rPr>
            </a:br>
            <a:r>
              <a:rPr lang="it-IT" sz="4900" b="1" i="1" dirty="0">
                <a:latin typeface="Arial" panose="020B0604020202020204" pitchFamily="34" charset="0"/>
                <a:cs typeface="Arial" panose="020B0604020202020204" pitchFamily="34" charset="0"/>
              </a:rPr>
              <a:t>                                    </a:t>
            </a:r>
            <a:r>
              <a:rPr lang="it-IT" sz="4900" b="1" i="1" dirty="0">
                <a:solidFill>
                  <a:srgbClr val="FF0000"/>
                </a:solidFill>
                <a:latin typeface="Arial" panose="020B0604020202020204" pitchFamily="34" charset="0"/>
                <a:cs typeface="Arial" panose="020B0604020202020204" pitchFamily="34" charset="0"/>
              </a:rPr>
              <a:t>Best Practices</a:t>
            </a:r>
            <a:br>
              <a:rPr lang="it-IT" sz="6000" b="1" i="1" dirty="0">
                <a:latin typeface="Arial" panose="020B0604020202020204" pitchFamily="34" charset="0"/>
                <a:cs typeface="Arial" panose="020B0604020202020204" pitchFamily="34" charset="0"/>
              </a:rPr>
            </a:br>
            <a:br>
              <a:rPr lang="it-IT" sz="6000" b="1" i="1"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In Canada (similar to other jurisdictions) a positive school culture is one which is defined as mutually accepting, inclusive, and equitable.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(Ontario Ministry of Education 2006; Manitoba Education and Early Childhood Learning, 2013)</a:t>
            </a:r>
            <a:br>
              <a:rPr lang="en-US" dirty="0"/>
            </a:br>
            <a:br>
              <a:rPr lang="en-US" dirty="0"/>
            </a:br>
            <a:br>
              <a:rPr lang="en-US" dirty="0"/>
            </a:br>
            <a:br>
              <a:rPr lang="en-US" dirty="0"/>
            </a:br>
            <a:br>
              <a:rPr lang="en-US" dirty="0"/>
            </a:br>
            <a:br>
              <a:rPr lang="it-IT" b="1" i="1" dirty="0">
                <a:latin typeface="Arial" panose="020B0604020202020204" pitchFamily="34" charset="0"/>
                <a:cs typeface="Arial" panose="020B0604020202020204" pitchFamily="34" charset="0"/>
              </a:rPr>
            </a:br>
            <a:br>
              <a:rPr lang="it-IT" b="1" i="1" dirty="0">
                <a:latin typeface="Arial" panose="020B0604020202020204" pitchFamily="34" charset="0"/>
                <a:cs typeface="Arial" panose="020B0604020202020204" pitchFamily="34" charset="0"/>
              </a:rPr>
            </a:br>
            <a:endParaRPr lang="it-IT"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37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439233" y="8356717"/>
            <a:ext cx="1443072" cy="1672372"/>
          </a:xfrm>
          <a:custGeom>
            <a:avLst/>
            <a:gdLst/>
            <a:ahLst/>
            <a:cxnLst/>
            <a:rect l="l" t="t" r="r" b="b"/>
            <a:pathLst>
              <a:path w="1443072" h="1672372">
                <a:moveTo>
                  <a:pt x="0" y="0"/>
                </a:moveTo>
                <a:lnTo>
                  <a:pt x="1443072" y="0"/>
                </a:lnTo>
                <a:lnTo>
                  <a:pt x="1443072" y="1672372"/>
                </a:lnTo>
                <a:lnTo>
                  <a:pt x="0" y="1672372"/>
                </a:lnTo>
                <a:lnTo>
                  <a:pt x="0" y="0"/>
                </a:lnTo>
                <a:close/>
              </a:path>
            </a:pathLst>
          </a:custGeom>
          <a:blipFill>
            <a:blip r:embed="rId3"/>
            <a:stretch>
              <a:fillRect l="-44946" t="-67985" r="-45377" b="-62510"/>
            </a:stretch>
          </a:blipFill>
        </p:spPr>
        <p:txBody>
          <a:bodyPr/>
          <a:lstStyle/>
          <a:p>
            <a:endParaRPr lang="it-IT"/>
          </a:p>
        </p:txBody>
      </p:sp>
      <p:grpSp>
        <p:nvGrpSpPr>
          <p:cNvPr id="3" name="Group 3"/>
          <p:cNvGrpSpPr>
            <a:grpSpLocks noGrp="1" noUngrp="1" noRot="1" noMove="1" noResize="1"/>
          </p:cNvGrpSpPr>
          <p:nvPr/>
        </p:nvGrpSpPr>
        <p:grpSpPr>
          <a:xfrm>
            <a:off x="405695" y="187761"/>
            <a:ext cx="17476611" cy="284272"/>
            <a:chOff x="0" y="0"/>
            <a:chExt cx="23302148" cy="379029"/>
          </a:xfrm>
        </p:grpSpPr>
        <p:sp>
          <p:nvSpPr>
            <p:cNvPr id="4" name="Freeform 4"/>
            <p:cNvSpPr>
              <a:spLocks noGrp="1" noRot="1" noMove="1" noResize="1" noEditPoints="1" noAdjustHandles="1" noChangeArrowheads="1" noChangeShapeType="1"/>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sp>
          <p:nvSpPr>
            <p:cNvPr id="5" name="Freeform 5"/>
            <p:cNvSpPr>
              <a:spLocks noGrp="1" noRot="1" noMove="1" noResize="1" noEditPoints="1" noAdjustHandles="1" noChangeArrowheads="1" noChangeShapeType="1"/>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grpSp>
      <p:sp>
        <p:nvSpPr>
          <p:cNvPr id="6" name="Freeform 6"/>
          <p:cNvSpPr>
            <a:spLocks noGrp="1" noRot="1" noMove="1" noResize="1" noEditPoints="1" noAdjustHandles="1" noChangeArrowheads="1" noChangeShapeType="1"/>
          </p:cNvSpPr>
          <p:nvPr/>
        </p:nvSpPr>
        <p:spPr>
          <a:xfrm>
            <a:off x="514435" y="9744817"/>
            <a:ext cx="8636098" cy="284272"/>
          </a:xfrm>
          <a:custGeom>
            <a:avLst/>
            <a:gdLst/>
            <a:ahLst/>
            <a:cxnLst/>
            <a:rect l="l" t="t" r="r" b="b"/>
            <a:pathLst>
              <a:path w="8636098" h="284272">
                <a:moveTo>
                  <a:pt x="0" y="0"/>
                </a:moveTo>
                <a:lnTo>
                  <a:pt x="8636099" y="0"/>
                </a:lnTo>
                <a:lnTo>
                  <a:pt x="8636099" y="284272"/>
                </a:lnTo>
                <a:lnTo>
                  <a:pt x="0" y="284272"/>
                </a:lnTo>
                <a:lnTo>
                  <a:pt x="0" y="0"/>
                </a:lnTo>
                <a:close/>
              </a:path>
            </a:pathLst>
          </a:custGeom>
          <a:blipFill>
            <a:blip r:embed="rId4"/>
            <a:stretch>
              <a:fillRect/>
            </a:stretch>
          </a:blipFill>
        </p:spPr>
        <p:txBody>
          <a:bodyPr/>
          <a:lstStyle/>
          <a:p>
            <a:endParaRPr lang="it-IT"/>
          </a:p>
        </p:txBody>
      </p:sp>
      <p:sp>
        <p:nvSpPr>
          <p:cNvPr id="7" name="Freeform 7"/>
          <p:cNvSpPr>
            <a:spLocks noGrp="1" noRot="1" noMove="1" noResize="1" noEditPoints="1" noAdjustHandles="1" noChangeArrowheads="1" noChangeShapeType="1"/>
          </p:cNvSpPr>
          <p:nvPr/>
        </p:nvSpPr>
        <p:spPr>
          <a:xfrm>
            <a:off x="9354948" y="9744817"/>
            <a:ext cx="6503718" cy="257337"/>
          </a:xfrm>
          <a:custGeom>
            <a:avLst/>
            <a:gdLst/>
            <a:ahLst/>
            <a:cxnLst/>
            <a:rect l="l" t="t" r="r" b="b"/>
            <a:pathLst>
              <a:path w="6503718" h="257337">
                <a:moveTo>
                  <a:pt x="0" y="0"/>
                </a:moveTo>
                <a:lnTo>
                  <a:pt x="6503718" y="0"/>
                </a:lnTo>
                <a:lnTo>
                  <a:pt x="6503718" y="257338"/>
                </a:lnTo>
                <a:lnTo>
                  <a:pt x="0" y="257338"/>
                </a:lnTo>
                <a:lnTo>
                  <a:pt x="0" y="0"/>
                </a:lnTo>
                <a:close/>
              </a:path>
            </a:pathLst>
          </a:custGeom>
          <a:blipFill>
            <a:blip r:embed="rId4"/>
            <a:stretch>
              <a:fillRect r="-32787" b="-10466"/>
            </a:stretch>
          </a:blipFill>
        </p:spPr>
        <p:txBody>
          <a:bodyPr/>
          <a:lstStyle/>
          <a:p>
            <a:endParaRPr lang="it-IT"/>
          </a:p>
        </p:txBody>
      </p:sp>
      <p:sp>
        <p:nvSpPr>
          <p:cNvPr id="9" name="CasellaDiTesto 8">
            <a:extLst>
              <a:ext uri="{FF2B5EF4-FFF2-40B4-BE49-F238E27FC236}">
                <a16:creationId xmlns:a16="http://schemas.microsoft.com/office/drawing/2014/main" id="{3E112B8C-60F8-2D7E-4C84-87952F059DDC}"/>
              </a:ext>
            </a:extLst>
          </p:cNvPr>
          <p:cNvSpPr txBox="1"/>
          <p:nvPr/>
        </p:nvSpPr>
        <p:spPr>
          <a:xfrm>
            <a:off x="2331718" y="3847355"/>
            <a:ext cx="13828980" cy="3888244"/>
          </a:xfrm>
          <a:prstGeom prst="rect">
            <a:avLst/>
          </a:prstGeom>
          <a:noFill/>
        </p:spPr>
        <p:txBody>
          <a:bodyPr wrap="square">
            <a:spAutoFit/>
          </a:bodyPr>
          <a:lstStyle/>
          <a:p>
            <a:pPr marL="457200" indent="-457200" algn="just">
              <a:spcAft>
                <a:spcPts val="800"/>
              </a:spcAft>
              <a:buFont typeface="Wingdings" panose="05000000000000000000" pitchFamily="2" charset="2"/>
              <a:buChar char="Ø"/>
            </a:pPr>
            <a:r>
              <a:rPr lang="en-US" sz="2800" b="0" i="0" dirty="0">
                <a:solidFill>
                  <a:srgbClr val="222222"/>
                </a:solidFill>
                <a:effectLst/>
                <a:highlight>
                  <a:srgbClr val="FFFFFF"/>
                </a:highlight>
                <a:latin typeface="Arial" panose="020B0604020202020204" pitchFamily="34" charset="0"/>
                <a:cs typeface="Arial" panose="020B0604020202020204" pitchFamily="34" charset="0"/>
              </a:rPr>
              <a:t>“</a:t>
            </a:r>
            <a:r>
              <a:rPr lang="en-US" sz="4400" b="0" i="0" dirty="0">
                <a:solidFill>
                  <a:srgbClr val="222222"/>
                </a:solidFill>
                <a:effectLst/>
                <a:highlight>
                  <a:srgbClr val="FFFFFF"/>
                </a:highlight>
                <a:latin typeface="Arial" panose="020B0604020202020204" pitchFamily="34" charset="0"/>
                <a:cs typeface="Arial" panose="020B0604020202020204" pitchFamily="34" charset="0"/>
              </a:rPr>
              <a:t>Equity, Diversity, Inclusion and Intersectionality</a:t>
            </a:r>
          </a:p>
          <a:p>
            <a:pPr marL="457200" indent="-457200" algn="just">
              <a:spcAft>
                <a:spcPts val="800"/>
              </a:spcAft>
              <a:buFont typeface="Wingdings" panose="05000000000000000000" pitchFamily="2" charset="2"/>
              <a:buChar char="Ø"/>
            </a:pPr>
            <a:endParaRPr lang="en-US" sz="4400" dirty="0">
              <a:solidFill>
                <a:srgbClr val="222222"/>
              </a:solidFill>
              <a:highlight>
                <a:srgbClr val="FFFFFF"/>
              </a:highlight>
              <a:latin typeface="Arial" panose="020B0604020202020204" pitchFamily="34" charset="0"/>
              <a:cs typeface="Arial" panose="020B0604020202020204" pitchFamily="34" charset="0"/>
            </a:endParaRP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 Student Discipline, Behaviour and Suspensions</a:t>
            </a:r>
          </a:p>
          <a:p>
            <a:pPr marL="457200" indent="-457200" algn="just">
              <a:spcAft>
                <a:spcPts val="800"/>
              </a:spcAft>
              <a:buFont typeface="Wingdings" panose="05000000000000000000" pitchFamily="2" charset="2"/>
              <a:buChar char="Ø"/>
            </a:pPr>
            <a:endParaRPr lang="en-US" sz="4400" b="0" i="0" dirty="0">
              <a:solidFill>
                <a:srgbClr val="222222"/>
              </a:solidFill>
              <a:effectLst/>
              <a:highlight>
                <a:srgbClr val="FFFFFF"/>
              </a:highlight>
              <a:latin typeface="Arial" panose="020B0604020202020204" pitchFamily="34" charset="0"/>
              <a:cs typeface="Arial" panose="020B0604020202020204" pitchFamily="34" charset="0"/>
            </a:endParaRP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Staff Well-Being in the Education Sector </a:t>
            </a:r>
            <a:endParaRPr lang="en-US" sz="4400" b="0" i="0" dirty="0">
              <a:solidFill>
                <a:srgbClr val="222222"/>
              </a:solidFill>
              <a:effectLst/>
              <a:highlight>
                <a:srgbClr val="FFFFFF"/>
              </a:highlight>
              <a:latin typeface="Arial" panose="020B0604020202020204" pitchFamily="34" charset="0"/>
              <a:cs typeface="Arial" panose="020B0604020202020204" pitchFamily="34" charset="0"/>
            </a:endParaRPr>
          </a:p>
        </p:txBody>
      </p:sp>
      <p:sp>
        <p:nvSpPr>
          <p:cNvPr id="10" name="Titolo 9">
            <a:extLst>
              <a:ext uri="{FF2B5EF4-FFF2-40B4-BE49-F238E27FC236}">
                <a16:creationId xmlns:a16="http://schemas.microsoft.com/office/drawing/2014/main" id="{AE9BF8B9-4A1E-2C60-6828-43C86FEB76BC}"/>
              </a:ext>
            </a:extLst>
          </p:cNvPr>
          <p:cNvSpPr>
            <a:spLocks noGrp="1"/>
          </p:cNvSpPr>
          <p:nvPr>
            <p:ph type="title"/>
          </p:nvPr>
        </p:nvSpPr>
        <p:spPr>
          <a:xfrm>
            <a:off x="514435" y="925903"/>
            <a:ext cx="15165911" cy="2448532"/>
          </a:xfrm>
        </p:spPr>
        <p:txBody>
          <a:bodyPr>
            <a:normAutofit/>
          </a:bodyPr>
          <a:lstStyle/>
          <a:p>
            <a:r>
              <a:rPr lang="it-IT" b="1" i="1" dirty="0">
                <a:latin typeface="Arial" panose="020B0604020202020204" pitchFamily="34" charset="0"/>
                <a:cs typeface="Arial" panose="020B0604020202020204" pitchFamily="34" charset="0"/>
              </a:rPr>
              <a:t>          Positive Culture and Inclusive Schools </a:t>
            </a:r>
            <a:br>
              <a:rPr lang="it-IT" b="1" i="1" dirty="0">
                <a:latin typeface="Arial" panose="020B0604020202020204" pitchFamily="34" charset="0"/>
                <a:cs typeface="Arial" panose="020B0604020202020204" pitchFamily="34" charset="0"/>
              </a:rPr>
            </a:br>
            <a:r>
              <a:rPr lang="it-IT" b="1" i="1" dirty="0">
                <a:latin typeface="Arial" panose="020B0604020202020204" pitchFamily="34" charset="0"/>
                <a:cs typeface="Arial" panose="020B0604020202020204" pitchFamily="34" charset="0"/>
              </a:rPr>
              <a:t>         </a:t>
            </a:r>
            <a:r>
              <a:rPr lang="it-IT" b="1" i="1" dirty="0">
                <a:solidFill>
                  <a:srgbClr val="FF0000"/>
                </a:solidFill>
                <a:latin typeface="Arial" panose="020B0604020202020204" pitchFamily="34" charset="0"/>
                <a:cs typeface="Arial" panose="020B0604020202020204" pitchFamily="34" charset="0"/>
              </a:rPr>
              <a:t>Current Trends and Research Priorities</a:t>
            </a:r>
          </a:p>
        </p:txBody>
      </p:sp>
    </p:spTree>
    <p:extLst>
      <p:ext uri="{BB962C8B-B14F-4D97-AF65-F5344CB8AC3E}">
        <p14:creationId xmlns:p14="http://schemas.microsoft.com/office/powerpoint/2010/main" val="268592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439233" y="8356717"/>
            <a:ext cx="1443072" cy="1672372"/>
          </a:xfrm>
          <a:custGeom>
            <a:avLst/>
            <a:gdLst/>
            <a:ahLst/>
            <a:cxnLst/>
            <a:rect l="l" t="t" r="r" b="b"/>
            <a:pathLst>
              <a:path w="1443072" h="1672372">
                <a:moveTo>
                  <a:pt x="0" y="0"/>
                </a:moveTo>
                <a:lnTo>
                  <a:pt x="1443072" y="0"/>
                </a:lnTo>
                <a:lnTo>
                  <a:pt x="1443072" y="1672372"/>
                </a:lnTo>
                <a:lnTo>
                  <a:pt x="0" y="1672372"/>
                </a:lnTo>
                <a:lnTo>
                  <a:pt x="0" y="0"/>
                </a:lnTo>
                <a:close/>
              </a:path>
            </a:pathLst>
          </a:custGeom>
          <a:blipFill>
            <a:blip r:embed="rId3"/>
            <a:stretch>
              <a:fillRect l="-44946" t="-67985" r="-45377" b="-62510"/>
            </a:stretch>
          </a:blipFill>
        </p:spPr>
        <p:txBody>
          <a:bodyPr/>
          <a:lstStyle/>
          <a:p>
            <a:endParaRPr lang="it-IT"/>
          </a:p>
        </p:txBody>
      </p:sp>
      <p:grpSp>
        <p:nvGrpSpPr>
          <p:cNvPr id="3" name="Group 3"/>
          <p:cNvGrpSpPr>
            <a:grpSpLocks noGrp="1" noUngrp="1" noRot="1" noMove="1" noResize="1"/>
          </p:cNvGrpSpPr>
          <p:nvPr/>
        </p:nvGrpSpPr>
        <p:grpSpPr>
          <a:xfrm>
            <a:off x="405695" y="187761"/>
            <a:ext cx="17476611" cy="284272"/>
            <a:chOff x="0" y="0"/>
            <a:chExt cx="23302148" cy="379029"/>
          </a:xfrm>
        </p:grpSpPr>
        <p:sp>
          <p:nvSpPr>
            <p:cNvPr id="4" name="Freeform 4"/>
            <p:cNvSpPr>
              <a:spLocks noGrp="1" noRot="1" noMove="1" noResize="1" noEditPoints="1" noAdjustHandles="1" noChangeArrowheads="1" noChangeShapeType="1"/>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sp>
          <p:nvSpPr>
            <p:cNvPr id="5" name="Freeform 5"/>
            <p:cNvSpPr>
              <a:spLocks noGrp="1" noRot="1" noMove="1" noResize="1" noEditPoints="1" noAdjustHandles="1" noChangeArrowheads="1" noChangeShapeType="1"/>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grpSp>
      <p:sp>
        <p:nvSpPr>
          <p:cNvPr id="6" name="Freeform 6"/>
          <p:cNvSpPr>
            <a:spLocks noGrp="1" noRot="1" noMove="1" noResize="1" noEditPoints="1" noAdjustHandles="1" noChangeArrowheads="1" noChangeShapeType="1"/>
          </p:cNvSpPr>
          <p:nvPr/>
        </p:nvSpPr>
        <p:spPr>
          <a:xfrm>
            <a:off x="514435" y="9744817"/>
            <a:ext cx="8636098" cy="284272"/>
          </a:xfrm>
          <a:custGeom>
            <a:avLst/>
            <a:gdLst/>
            <a:ahLst/>
            <a:cxnLst/>
            <a:rect l="l" t="t" r="r" b="b"/>
            <a:pathLst>
              <a:path w="8636098" h="284272">
                <a:moveTo>
                  <a:pt x="0" y="0"/>
                </a:moveTo>
                <a:lnTo>
                  <a:pt x="8636099" y="0"/>
                </a:lnTo>
                <a:lnTo>
                  <a:pt x="8636099" y="284272"/>
                </a:lnTo>
                <a:lnTo>
                  <a:pt x="0" y="284272"/>
                </a:lnTo>
                <a:lnTo>
                  <a:pt x="0" y="0"/>
                </a:lnTo>
                <a:close/>
              </a:path>
            </a:pathLst>
          </a:custGeom>
          <a:blipFill>
            <a:blip r:embed="rId4"/>
            <a:stretch>
              <a:fillRect/>
            </a:stretch>
          </a:blipFill>
        </p:spPr>
        <p:txBody>
          <a:bodyPr/>
          <a:lstStyle/>
          <a:p>
            <a:endParaRPr lang="it-IT"/>
          </a:p>
        </p:txBody>
      </p:sp>
      <p:sp>
        <p:nvSpPr>
          <p:cNvPr id="7" name="Freeform 7"/>
          <p:cNvSpPr>
            <a:spLocks noGrp="1" noRot="1" noMove="1" noResize="1" noEditPoints="1" noAdjustHandles="1" noChangeArrowheads="1" noChangeShapeType="1"/>
          </p:cNvSpPr>
          <p:nvPr/>
        </p:nvSpPr>
        <p:spPr>
          <a:xfrm>
            <a:off x="9354948" y="9744817"/>
            <a:ext cx="6503718" cy="257337"/>
          </a:xfrm>
          <a:custGeom>
            <a:avLst/>
            <a:gdLst/>
            <a:ahLst/>
            <a:cxnLst/>
            <a:rect l="l" t="t" r="r" b="b"/>
            <a:pathLst>
              <a:path w="6503718" h="257337">
                <a:moveTo>
                  <a:pt x="0" y="0"/>
                </a:moveTo>
                <a:lnTo>
                  <a:pt x="6503718" y="0"/>
                </a:lnTo>
                <a:lnTo>
                  <a:pt x="6503718" y="257338"/>
                </a:lnTo>
                <a:lnTo>
                  <a:pt x="0" y="257338"/>
                </a:lnTo>
                <a:lnTo>
                  <a:pt x="0" y="0"/>
                </a:lnTo>
                <a:close/>
              </a:path>
            </a:pathLst>
          </a:custGeom>
          <a:blipFill>
            <a:blip r:embed="rId4"/>
            <a:stretch>
              <a:fillRect r="-32787" b="-10466"/>
            </a:stretch>
          </a:blipFill>
        </p:spPr>
        <p:txBody>
          <a:bodyPr/>
          <a:lstStyle/>
          <a:p>
            <a:endParaRPr lang="it-IT"/>
          </a:p>
        </p:txBody>
      </p:sp>
      <p:sp>
        <p:nvSpPr>
          <p:cNvPr id="9" name="CasellaDiTesto 8">
            <a:extLst>
              <a:ext uri="{FF2B5EF4-FFF2-40B4-BE49-F238E27FC236}">
                <a16:creationId xmlns:a16="http://schemas.microsoft.com/office/drawing/2014/main" id="{3E112B8C-60F8-2D7E-4C84-87952F059DDC}"/>
              </a:ext>
            </a:extLst>
          </p:cNvPr>
          <p:cNvSpPr txBox="1"/>
          <p:nvPr/>
        </p:nvSpPr>
        <p:spPr>
          <a:xfrm>
            <a:off x="1218662" y="3078653"/>
            <a:ext cx="17069338" cy="6227346"/>
          </a:xfrm>
          <a:prstGeom prst="rect">
            <a:avLst/>
          </a:prstGeom>
          <a:noFill/>
        </p:spPr>
        <p:txBody>
          <a:bodyPr wrap="square">
            <a:spAutoFit/>
          </a:bodyPr>
          <a:lstStyle/>
          <a:p>
            <a:pPr algn="just">
              <a:spcAft>
                <a:spcPts val="800"/>
              </a:spcAft>
            </a:pPr>
            <a:endParaRPr lang="en-US" sz="4400" dirty="0">
              <a:solidFill>
                <a:srgbClr val="222222"/>
              </a:solidFill>
              <a:highlight>
                <a:srgbClr val="FFFFFF"/>
              </a:highlight>
              <a:latin typeface="Arial" panose="020B0604020202020204" pitchFamily="34" charset="0"/>
              <a:cs typeface="Arial" panose="020B0604020202020204" pitchFamily="34" charset="0"/>
            </a:endParaRP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Unified understanding and application of inclusive practices</a:t>
            </a:r>
          </a:p>
          <a:p>
            <a:pPr marL="457200" indent="-457200">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Equity in resource distribution</a:t>
            </a: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Enhanced support for diverse learners</a:t>
            </a: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Strengthened initiatives for mental health and well-being</a:t>
            </a: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Increased community involvement and engagement</a:t>
            </a: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Cultural competency and staff representation</a:t>
            </a: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Leadership capacity for equity, diversity and inclusion</a:t>
            </a:r>
          </a:p>
        </p:txBody>
      </p:sp>
      <p:sp>
        <p:nvSpPr>
          <p:cNvPr id="10" name="Titolo 9">
            <a:extLst>
              <a:ext uri="{FF2B5EF4-FFF2-40B4-BE49-F238E27FC236}">
                <a16:creationId xmlns:a16="http://schemas.microsoft.com/office/drawing/2014/main" id="{AE9BF8B9-4A1E-2C60-6828-43C86FEB76BC}"/>
              </a:ext>
            </a:extLst>
          </p:cNvPr>
          <p:cNvSpPr>
            <a:spLocks noGrp="1"/>
          </p:cNvSpPr>
          <p:nvPr>
            <p:ph type="title"/>
          </p:nvPr>
        </p:nvSpPr>
        <p:spPr>
          <a:xfrm>
            <a:off x="514435" y="925903"/>
            <a:ext cx="15165911" cy="2448532"/>
          </a:xfrm>
        </p:spPr>
        <p:txBody>
          <a:bodyPr>
            <a:normAutofit/>
          </a:bodyPr>
          <a:lstStyle/>
          <a:p>
            <a:r>
              <a:rPr lang="it-IT" b="1" i="1" dirty="0">
                <a:latin typeface="Arial" panose="020B0604020202020204" pitchFamily="34" charset="0"/>
                <a:cs typeface="Arial" panose="020B0604020202020204" pitchFamily="34" charset="0"/>
              </a:rPr>
              <a:t>          Positive Culture and Inclusive Schools </a:t>
            </a:r>
            <a:br>
              <a:rPr lang="it-IT" b="1" i="1" dirty="0">
                <a:latin typeface="Arial" panose="020B0604020202020204" pitchFamily="34" charset="0"/>
                <a:cs typeface="Arial" panose="020B0604020202020204" pitchFamily="34" charset="0"/>
              </a:rPr>
            </a:br>
            <a:r>
              <a:rPr lang="it-IT" b="1" i="1" dirty="0">
                <a:latin typeface="Arial" panose="020B0604020202020204" pitchFamily="34" charset="0"/>
                <a:cs typeface="Arial" panose="020B0604020202020204" pitchFamily="34" charset="0"/>
              </a:rPr>
              <a:t>         </a:t>
            </a:r>
            <a:r>
              <a:rPr lang="it-IT" b="1" i="1" dirty="0">
                <a:solidFill>
                  <a:srgbClr val="FF0000"/>
                </a:solidFill>
                <a:latin typeface="Arial" panose="020B0604020202020204" pitchFamily="34" charset="0"/>
                <a:cs typeface="Arial" panose="020B0604020202020204" pitchFamily="34" charset="0"/>
              </a:rPr>
              <a:t>Emerging Insights and Implications</a:t>
            </a:r>
          </a:p>
        </p:txBody>
      </p:sp>
    </p:spTree>
    <p:extLst>
      <p:ext uri="{BB962C8B-B14F-4D97-AF65-F5344CB8AC3E}">
        <p14:creationId xmlns:p14="http://schemas.microsoft.com/office/powerpoint/2010/main" val="308501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439233" y="8356717"/>
            <a:ext cx="1443072" cy="1672372"/>
          </a:xfrm>
          <a:custGeom>
            <a:avLst/>
            <a:gdLst/>
            <a:ahLst/>
            <a:cxnLst/>
            <a:rect l="l" t="t" r="r" b="b"/>
            <a:pathLst>
              <a:path w="1443072" h="1672372">
                <a:moveTo>
                  <a:pt x="0" y="0"/>
                </a:moveTo>
                <a:lnTo>
                  <a:pt x="1443072" y="0"/>
                </a:lnTo>
                <a:lnTo>
                  <a:pt x="1443072" y="1672372"/>
                </a:lnTo>
                <a:lnTo>
                  <a:pt x="0" y="1672372"/>
                </a:lnTo>
                <a:lnTo>
                  <a:pt x="0" y="0"/>
                </a:lnTo>
                <a:close/>
              </a:path>
            </a:pathLst>
          </a:custGeom>
          <a:blipFill>
            <a:blip r:embed="rId3"/>
            <a:stretch>
              <a:fillRect l="-44946" t="-67985" r="-45377" b="-62510"/>
            </a:stretch>
          </a:blipFill>
        </p:spPr>
        <p:txBody>
          <a:bodyPr/>
          <a:lstStyle/>
          <a:p>
            <a:endParaRPr lang="it-IT"/>
          </a:p>
        </p:txBody>
      </p:sp>
      <p:grpSp>
        <p:nvGrpSpPr>
          <p:cNvPr id="3" name="Group 3"/>
          <p:cNvGrpSpPr>
            <a:grpSpLocks noGrp="1" noUngrp="1" noRot="1" noMove="1" noResize="1"/>
          </p:cNvGrpSpPr>
          <p:nvPr/>
        </p:nvGrpSpPr>
        <p:grpSpPr>
          <a:xfrm>
            <a:off x="405695" y="187761"/>
            <a:ext cx="17476611" cy="284272"/>
            <a:chOff x="0" y="0"/>
            <a:chExt cx="23302148" cy="379029"/>
          </a:xfrm>
        </p:grpSpPr>
        <p:sp>
          <p:nvSpPr>
            <p:cNvPr id="4" name="Freeform 4"/>
            <p:cNvSpPr>
              <a:spLocks noGrp="1" noRot="1" noMove="1" noResize="1" noEditPoints="1" noAdjustHandles="1" noChangeArrowheads="1" noChangeShapeType="1"/>
            </p:cNvSpPr>
            <p:nvPr/>
          </p:nvSpPr>
          <p:spPr>
            <a:xfrm>
              <a:off x="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sp>
          <p:nvSpPr>
            <p:cNvPr id="5" name="Freeform 5"/>
            <p:cNvSpPr>
              <a:spLocks noGrp="1" noRot="1" noMove="1" noResize="1" noEditPoints="1" noAdjustHandles="1" noChangeArrowheads="1" noChangeShapeType="1"/>
            </p:cNvSpPr>
            <p:nvPr/>
          </p:nvSpPr>
          <p:spPr>
            <a:xfrm>
              <a:off x="11787350" y="0"/>
              <a:ext cx="11514798" cy="379029"/>
            </a:xfrm>
            <a:custGeom>
              <a:avLst/>
              <a:gdLst/>
              <a:ahLst/>
              <a:cxnLst/>
              <a:rect l="l" t="t" r="r" b="b"/>
              <a:pathLst>
                <a:path w="11514798" h="379029">
                  <a:moveTo>
                    <a:pt x="0" y="0"/>
                  </a:moveTo>
                  <a:lnTo>
                    <a:pt x="11514798" y="0"/>
                  </a:lnTo>
                  <a:lnTo>
                    <a:pt x="11514798" y="379029"/>
                  </a:lnTo>
                  <a:lnTo>
                    <a:pt x="0" y="379029"/>
                  </a:lnTo>
                  <a:lnTo>
                    <a:pt x="0" y="0"/>
                  </a:lnTo>
                  <a:close/>
                </a:path>
              </a:pathLst>
            </a:custGeom>
            <a:blipFill>
              <a:blip r:embed="rId4"/>
              <a:stretch>
                <a:fillRect/>
              </a:stretch>
            </a:blipFill>
          </p:spPr>
          <p:txBody>
            <a:bodyPr/>
            <a:lstStyle/>
            <a:p>
              <a:endParaRPr lang="it-IT"/>
            </a:p>
          </p:txBody>
        </p:sp>
      </p:grpSp>
      <p:sp>
        <p:nvSpPr>
          <p:cNvPr id="6" name="Freeform 6"/>
          <p:cNvSpPr>
            <a:spLocks noGrp="1" noRot="1" noMove="1" noResize="1" noEditPoints="1" noAdjustHandles="1" noChangeArrowheads="1" noChangeShapeType="1"/>
          </p:cNvSpPr>
          <p:nvPr/>
        </p:nvSpPr>
        <p:spPr>
          <a:xfrm>
            <a:off x="514435" y="9744817"/>
            <a:ext cx="8636098" cy="284272"/>
          </a:xfrm>
          <a:custGeom>
            <a:avLst/>
            <a:gdLst/>
            <a:ahLst/>
            <a:cxnLst/>
            <a:rect l="l" t="t" r="r" b="b"/>
            <a:pathLst>
              <a:path w="8636098" h="284272">
                <a:moveTo>
                  <a:pt x="0" y="0"/>
                </a:moveTo>
                <a:lnTo>
                  <a:pt x="8636099" y="0"/>
                </a:lnTo>
                <a:lnTo>
                  <a:pt x="8636099" y="284272"/>
                </a:lnTo>
                <a:lnTo>
                  <a:pt x="0" y="284272"/>
                </a:lnTo>
                <a:lnTo>
                  <a:pt x="0" y="0"/>
                </a:lnTo>
                <a:close/>
              </a:path>
            </a:pathLst>
          </a:custGeom>
          <a:blipFill>
            <a:blip r:embed="rId4"/>
            <a:stretch>
              <a:fillRect/>
            </a:stretch>
          </a:blipFill>
        </p:spPr>
        <p:txBody>
          <a:bodyPr/>
          <a:lstStyle/>
          <a:p>
            <a:endParaRPr lang="it-IT"/>
          </a:p>
        </p:txBody>
      </p:sp>
      <p:sp>
        <p:nvSpPr>
          <p:cNvPr id="7" name="Freeform 7"/>
          <p:cNvSpPr>
            <a:spLocks noGrp="1" noRot="1" noMove="1" noResize="1" noEditPoints="1" noAdjustHandles="1" noChangeArrowheads="1" noChangeShapeType="1"/>
          </p:cNvSpPr>
          <p:nvPr/>
        </p:nvSpPr>
        <p:spPr>
          <a:xfrm>
            <a:off x="9354948" y="9744817"/>
            <a:ext cx="6503718" cy="257337"/>
          </a:xfrm>
          <a:custGeom>
            <a:avLst/>
            <a:gdLst/>
            <a:ahLst/>
            <a:cxnLst/>
            <a:rect l="l" t="t" r="r" b="b"/>
            <a:pathLst>
              <a:path w="6503718" h="257337">
                <a:moveTo>
                  <a:pt x="0" y="0"/>
                </a:moveTo>
                <a:lnTo>
                  <a:pt x="6503718" y="0"/>
                </a:lnTo>
                <a:lnTo>
                  <a:pt x="6503718" y="257338"/>
                </a:lnTo>
                <a:lnTo>
                  <a:pt x="0" y="257338"/>
                </a:lnTo>
                <a:lnTo>
                  <a:pt x="0" y="0"/>
                </a:lnTo>
                <a:close/>
              </a:path>
            </a:pathLst>
          </a:custGeom>
          <a:blipFill>
            <a:blip r:embed="rId4"/>
            <a:stretch>
              <a:fillRect r="-32787" b="-10466"/>
            </a:stretch>
          </a:blipFill>
        </p:spPr>
        <p:txBody>
          <a:bodyPr/>
          <a:lstStyle/>
          <a:p>
            <a:endParaRPr lang="it-IT"/>
          </a:p>
        </p:txBody>
      </p:sp>
      <p:sp>
        <p:nvSpPr>
          <p:cNvPr id="9" name="CasellaDiTesto 8">
            <a:extLst>
              <a:ext uri="{FF2B5EF4-FFF2-40B4-BE49-F238E27FC236}">
                <a16:creationId xmlns:a16="http://schemas.microsoft.com/office/drawing/2014/main" id="{3E112B8C-60F8-2D7E-4C84-87952F059DDC}"/>
              </a:ext>
            </a:extLst>
          </p:cNvPr>
          <p:cNvSpPr txBox="1"/>
          <p:nvPr/>
        </p:nvSpPr>
        <p:spPr>
          <a:xfrm>
            <a:off x="1600200" y="3078653"/>
            <a:ext cx="16687800" cy="4667945"/>
          </a:xfrm>
          <a:prstGeom prst="rect">
            <a:avLst/>
          </a:prstGeom>
          <a:noFill/>
        </p:spPr>
        <p:txBody>
          <a:bodyPr wrap="square">
            <a:spAutoFit/>
          </a:bodyPr>
          <a:lstStyle/>
          <a:p>
            <a:pPr algn="just">
              <a:spcAft>
                <a:spcPts val="800"/>
              </a:spcAft>
            </a:pPr>
            <a:endParaRPr lang="en-US" sz="4400" dirty="0">
              <a:solidFill>
                <a:srgbClr val="222222"/>
              </a:solidFill>
              <a:highlight>
                <a:srgbClr val="FFFFFF"/>
              </a:highlight>
              <a:latin typeface="Arial" panose="020B0604020202020204" pitchFamily="34" charset="0"/>
              <a:cs typeface="Arial" panose="020B0604020202020204" pitchFamily="34" charset="0"/>
            </a:endParaRP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Research – Inclusive practices in diverse communities</a:t>
            </a:r>
          </a:p>
          <a:p>
            <a:pPr algn="just">
              <a:spcAft>
                <a:spcPts val="800"/>
              </a:spcAft>
            </a:pPr>
            <a:r>
              <a:rPr lang="en-US" sz="4400" dirty="0">
                <a:solidFill>
                  <a:srgbClr val="222222"/>
                </a:solidFill>
                <a:highlight>
                  <a:srgbClr val="FFFFFF"/>
                </a:highlight>
                <a:latin typeface="Arial" panose="020B0604020202020204" pitchFamily="34" charset="0"/>
                <a:cs typeface="Arial" panose="020B0604020202020204" pitchFamily="34" charset="0"/>
              </a:rPr>
              <a:t> </a:t>
            </a: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Policy – Regular review and updating</a:t>
            </a:r>
          </a:p>
          <a:p>
            <a:pPr algn="just">
              <a:spcAft>
                <a:spcPts val="800"/>
              </a:spcAft>
            </a:pPr>
            <a:endParaRPr lang="en-US" sz="4400" dirty="0">
              <a:solidFill>
                <a:srgbClr val="222222"/>
              </a:solidFill>
              <a:highlight>
                <a:srgbClr val="FFFFFF"/>
              </a:highlight>
              <a:latin typeface="Arial" panose="020B0604020202020204" pitchFamily="34" charset="0"/>
              <a:cs typeface="Arial" panose="020B0604020202020204" pitchFamily="34" charset="0"/>
            </a:endParaRPr>
          </a:p>
          <a:p>
            <a:pPr marL="457200" indent="-457200" algn="just">
              <a:spcAft>
                <a:spcPts val="800"/>
              </a:spcAft>
              <a:buFont typeface="Wingdings" panose="05000000000000000000" pitchFamily="2" charset="2"/>
              <a:buChar char="Ø"/>
            </a:pPr>
            <a:r>
              <a:rPr lang="en-US" sz="4400" dirty="0">
                <a:solidFill>
                  <a:srgbClr val="222222"/>
                </a:solidFill>
                <a:highlight>
                  <a:srgbClr val="FFFFFF"/>
                </a:highlight>
                <a:latin typeface="Arial" panose="020B0604020202020204" pitchFamily="34" charset="0"/>
                <a:cs typeface="Arial" panose="020B0604020202020204" pitchFamily="34" charset="0"/>
              </a:rPr>
              <a:t>Change – Investment in leadership development</a:t>
            </a:r>
          </a:p>
        </p:txBody>
      </p:sp>
      <p:sp>
        <p:nvSpPr>
          <p:cNvPr id="10" name="Titolo 9">
            <a:extLst>
              <a:ext uri="{FF2B5EF4-FFF2-40B4-BE49-F238E27FC236}">
                <a16:creationId xmlns:a16="http://schemas.microsoft.com/office/drawing/2014/main" id="{AE9BF8B9-4A1E-2C60-6828-43C86FEB76BC}"/>
              </a:ext>
            </a:extLst>
          </p:cNvPr>
          <p:cNvSpPr>
            <a:spLocks noGrp="1"/>
          </p:cNvSpPr>
          <p:nvPr>
            <p:ph type="title"/>
          </p:nvPr>
        </p:nvSpPr>
        <p:spPr>
          <a:xfrm>
            <a:off x="514435" y="925903"/>
            <a:ext cx="15165911" cy="2448532"/>
          </a:xfrm>
        </p:spPr>
        <p:txBody>
          <a:bodyPr>
            <a:normAutofit/>
          </a:bodyPr>
          <a:lstStyle/>
          <a:p>
            <a:r>
              <a:rPr lang="it-IT" b="1" i="1" dirty="0">
                <a:latin typeface="Arial" panose="020B0604020202020204" pitchFamily="34" charset="0"/>
                <a:cs typeface="Arial" panose="020B0604020202020204" pitchFamily="34" charset="0"/>
              </a:rPr>
              <a:t>          Positive Culture and Inclusive Schools </a:t>
            </a:r>
            <a:br>
              <a:rPr lang="it-IT" b="1" i="1" dirty="0">
                <a:latin typeface="Arial" panose="020B0604020202020204" pitchFamily="34" charset="0"/>
                <a:cs typeface="Arial" panose="020B0604020202020204" pitchFamily="34" charset="0"/>
              </a:rPr>
            </a:br>
            <a:r>
              <a:rPr lang="it-IT" b="1" i="1" dirty="0">
                <a:latin typeface="Arial" panose="020B0604020202020204" pitchFamily="34" charset="0"/>
                <a:cs typeface="Arial" panose="020B0604020202020204" pitchFamily="34" charset="0"/>
              </a:rPr>
              <a:t>         </a:t>
            </a:r>
            <a:r>
              <a:rPr lang="it-IT" b="1" i="1" dirty="0">
                <a:solidFill>
                  <a:srgbClr val="FF0000"/>
                </a:solidFill>
                <a:latin typeface="Arial" panose="020B0604020202020204" pitchFamily="34" charset="0"/>
                <a:cs typeface="Arial" panose="020B0604020202020204" pitchFamily="34" charset="0"/>
              </a:rPr>
              <a:t>Future Directions </a:t>
            </a:r>
          </a:p>
        </p:txBody>
      </p:sp>
    </p:spTree>
    <p:extLst>
      <p:ext uri="{BB962C8B-B14F-4D97-AF65-F5344CB8AC3E}">
        <p14:creationId xmlns:p14="http://schemas.microsoft.com/office/powerpoint/2010/main" val="69950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1291</Words>
  <Application>Microsoft Office PowerPoint</Application>
  <PresentationFormat>Custom</PresentationFormat>
  <Paragraphs>79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Bold</vt:lpstr>
      <vt:lpstr>Arial Italics</vt:lpstr>
      <vt:lpstr>Wingdings</vt:lpstr>
      <vt:lpstr>Impact</vt:lpstr>
      <vt:lpstr>Calibri</vt:lpstr>
      <vt:lpstr>Office Theme</vt:lpstr>
      <vt:lpstr>PowerPoint Presentation</vt:lpstr>
      <vt:lpstr>          Positive Culture and Inclusive Schools        Historical Context </vt:lpstr>
      <vt:lpstr>           Positive School Culture and Inclusive Schools                                     Best Practices  In Canada (similar to other jurisdictions) a positive school culture is one which is defined as mutually accepting, inclusive, and equitable.                    (Ontario Ministry of Education 2006; Manitoba Education and Early Childhood Learning, 2013)       </vt:lpstr>
      <vt:lpstr>          Positive Culture and Inclusive Schools           Current Trends and Research Priorities</vt:lpstr>
      <vt:lpstr>          Positive Culture and Inclusive Schools           Emerging Insights and Implications</vt:lpstr>
      <vt:lpstr>          Positive Culture and Inclusive Schools           Future Directions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AND EMPOWERING SCHOOLS TO INCLUDE ALL: FROM DREAM TO REALITY”</dc:title>
  <dc:creator>Lesley Eblie Trudel</dc:creator>
  <cp:lastModifiedBy>Reviewer</cp:lastModifiedBy>
  <cp:revision>44</cp:revision>
  <dcterms:created xsi:type="dcterms:W3CDTF">2006-08-16T00:00:00Z</dcterms:created>
  <dcterms:modified xsi:type="dcterms:W3CDTF">2025-08-17T22:18:19Z</dcterms:modified>
  <dc:identifier>DAGMl0YYiAU</dc:identifier>
</cp:coreProperties>
</file>